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FFEA72_AE48CA46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7FFFEA73_6A4C4092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7FFFEA7F_AA9D5AD5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711" r:id="rId5"/>
  </p:sldMasterIdLst>
  <p:notesMasterIdLst>
    <p:notesMasterId r:id="rId33"/>
  </p:notesMasterIdLst>
  <p:sldIdLst>
    <p:sldId id="257" r:id="rId6"/>
    <p:sldId id="2147478129" r:id="rId7"/>
    <p:sldId id="2147477580" r:id="rId8"/>
    <p:sldId id="2147478133" r:id="rId9"/>
    <p:sldId id="2147478134" r:id="rId10"/>
    <p:sldId id="2147478146" r:id="rId11"/>
    <p:sldId id="2147478147" r:id="rId12"/>
    <p:sldId id="2147478148" r:id="rId13"/>
    <p:sldId id="2147478135" r:id="rId14"/>
    <p:sldId id="2147478130" r:id="rId15"/>
    <p:sldId id="2147478149" r:id="rId16"/>
    <p:sldId id="2147478154" r:id="rId17"/>
    <p:sldId id="2147478131" r:id="rId18"/>
    <p:sldId id="2147478132" r:id="rId19"/>
    <p:sldId id="2147478136" r:id="rId20"/>
    <p:sldId id="2147478142" r:id="rId21"/>
    <p:sldId id="2147478137" r:id="rId22"/>
    <p:sldId id="2147478140" r:id="rId23"/>
    <p:sldId id="2147478141" r:id="rId24"/>
    <p:sldId id="2147478143" r:id="rId25"/>
    <p:sldId id="2147478155" r:id="rId26"/>
    <p:sldId id="2147478138" r:id="rId27"/>
    <p:sldId id="2147478145" r:id="rId28"/>
    <p:sldId id="2147478150" r:id="rId29"/>
    <p:sldId id="2147478151" r:id="rId30"/>
    <p:sldId id="2147478152" r:id="rId31"/>
    <p:sldId id="214747815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DEF24E-6796-AA52-71FF-F96ED78068A3}" name="Dalton Dahms-Shermer" initials="DD" userId="S::dalton@sempervirensvc.com::53f34d56-597c-4482-8ccc-36f779c7dd8d" providerId="AD"/>
  <p188:author id="{6BFB93AF-9E8A-D7CF-8F1E-B20A0F99C5D5}" name="Erin Faverty" initials="EF" userId="S::erin@sempervirensvc.com::2e3297f6-3498-4215-93af-4e7291435c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65B"/>
    <a:srgbClr val="F6F9FB"/>
    <a:srgbClr val="0E7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61"/>
  </p:normalViewPr>
  <p:slideViewPr>
    <p:cSldViewPr snapToGrid="0">
      <p:cViewPr varScale="1">
        <p:scale>
          <a:sx n="114" d="100"/>
          <a:sy n="114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omments/modernComment_7FFFEA72_AE48CA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807DE1-15EF-4ACE-AD27-DCE4CAF80600}" authorId="{6BFB93AF-9E8A-D7CF-8F1E-B20A0F99C5D5}" created="2025-01-30T18:44:41.010">
    <pc:sldMkLst xmlns:pc="http://schemas.microsoft.com/office/powerpoint/2013/main/command">
      <pc:docMk/>
      <pc:sldMk cId="2924005958" sldId="2147478130"/>
    </pc:sldMkLst>
    <p188:txBody>
      <a:bodyPr/>
      <a:lstStyle/>
      <a:p>
        <a:r>
          <a:rPr lang="en-US"/>
          <a:t>Let's break this out into 2 slides... 1 focused exclusively on our metrics, with some narrative text around what these are. The other slide with the bottom half details for progress and upcoming.</a:t>
        </a:r>
      </a:p>
    </p188:txBody>
  </p188:cm>
</p188:cmLst>
</file>

<file path=ppt/comments/modernComment_7FFFEA73_6A4C40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9701BD-F370-4224-A512-B95F04DD0400}" authorId="{6BFB93AF-9E8A-D7CF-8F1E-B20A0F99C5D5}" created="2025-01-30T18:43:41.3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83382162" sldId="2147478131"/>
      <ac:spMk id="22" creationId="{D9F2546F-FC29-222F-AB29-1B69D3A240D9}"/>
    </ac:deMkLst>
    <p188:replyLst>
      <p188:reply id="{B8CBBCBF-A8DE-429B-80E6-B46B4EAA6BC7}" authorId="{6BFB93AF-9E8A-D7CF-8F1E-B20A0F99C5D5}" created="2025-01-30T18:43:46.633">
        <p188:txBody>
          <a:bodyPr/>
          <a:lstStyle/>
          <a:p>
            <a:r>
              <a:rPr lang="en-US"/>
              <a:t>[@Dalton Dahms-Shermer] ^</a:t>
            </a:r>
          </a:p>
        </p188:txBody>
      </p188:reply>
    </p188:replyLst>
    <p188:txBody>
      <a:bodyPr/>
      <a:lstStyle/>
      <a:p>
        <a:r>
          <a:rPr lang="en-US"/>
          <a:t>Let's make this either 1 holistic slide that includes more of the Outcomes of this work, or a 2 slide narrative. 
Want to at least include Total ARR and could highlight Chubb as a different kind of revenue / profit impact on the "Supply / Operations side", and highlight additional or upcoming SemperSystem partnership opps or engagements. 
Could shrink the Wagmo screenshot and put our metrics on the right, etc.</a:t>
        </a:r>
      </a:p>
    </p188:txBody>
  </p188:cm>
</p188:cmLst>
</file>

<file path=ppt/comments/modernComment_7FFFEA7F_AA9D5A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3FE28A-BA1C-4CEE-966F-7D2027EFBA97}" authorId="{6BFB93AF-9E8A-D7CF-8F1E-B20A0F99C5D5}" created="2025-01-30T18:45:19.43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62439125" sldId="2147478143"/>
      <ac:graphicFrameMk id="28" creationId="{3B5D87B3-F19E-4381-62BE-BA0B67D99574}"/>
    </ac:deMkLst>
    <p188:replyLst>
      <p188:reply id="{AF3E11B2-8F31-4192-BE3F-6C58FFDF6BBE}" authorId="{ABDEF24E-6796-AA52-71FF-F96ED78068A3}" created="2025-01-30T19:35:55.551">
        <p188:txBody>
          <a:bodyPr/>
          <a:lstStyle/>
          <a:p>
            <a:r>
              <a:rPr lang="en-US"/>
              <a:t>[@Erin Faverty] recreated here, but will be built into reporting dashboard for next cycle!</a:t>
            </a:r>
          </a:p>
        </p188:txBody>
      </p188:reply>
    </p188:replyLst>
    <p188:txBody>
      <a:bodyPr/>
      <a:lstStyle/>
      <a:p>
        <a:r>
          <a:rPr lang="en-US"/>
          <a:t>Are these tables pulled in from centralized dash? Or recreated here? [@Dalton Dahms-Shermer]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7DD41-9D70-4E54-8FE6-0367CC3F47E4}" type="datetimeFigureOut"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5F3A1-6B6C-4B89-A9F4-D229A79DED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1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773A1-6238-43F8-F345-552892EA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8E7F9-153B-37DB-6F4A-3769436CD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3D48A-B8D2-40D5-456D-DF25ADA20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89F04-5073-BC38-C140-78A7BFE87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90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3B3B1-DE03-4387-76C5-321F42AF9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09A6D-CD54-1893-6305-5F3B6D2D5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F284-AA6B-AEC0-E787-B8CEF2C4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1EBF4-0E70-2530-29AF-0A37CA5CD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76CB-805A-00FF-0F02-D707420E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F44CE-8311-2160-60DA-4D1A182D0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BA98A-69A5-2FB8-61AE-8B957E6F7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FF14-8C55-0429-94C3-AE5EA42FE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18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7086-80DF-1A13-C857-980136CA2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864D8-E80B-72F9-1E51-D6F165056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C1EF5-6D7B-A5BB-1E72-5787E2A75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838CC-ABF8-80FB-ACA5-09486F0F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77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05B68-D598-BF5C-2D0A-D0479218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40C55-CB0B-5D8A-729E-042286495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325E9-0D8F-842A-44DA-CB40F497C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475B-4C50-DD79-9348-A655F971A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4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ECAA8-7BE2-4A15-96D6-8A94A67CB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37909-BA65-52EB-A011-676B1CA0F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23416-B08F-65ED-4F73-6DD3BBC08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31DB5-67B0-87CA-AD8F-C2074DD13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74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A25D8-491D-2F0C-A00C-EE31EBF4D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5A647-5A0A-5D4A-2FB2-8531B6112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C1286-53CC-B1A0-56F2-8DC99F051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B2D71-1107-D266-64A0-A3F73FA3E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33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3861E-CCC5-2D53-4FC6-7E1F5186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F114E-4278-D2F5-C203-973D9BE64C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0D9FF-2E7B-4D0D-4295-D482692A5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507C0-84CC-CA7D-337A-5A4382AF7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0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99E44-98F2-A99F-3448-08FD3F75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83160-2D6F-43D5-52F5-F093592B8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AEC13-BFB0-2D15-5AEF-7350B51F1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CFACA-22C8-2333-E323-67B25D06F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57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1E01D-88C0-B84D-0917-35141758B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D9774-6FFA-29E1-69A1-B4DD708FE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F013F-79D7-64A3-54A4-DB405415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80020-C0B3-BA87-31FB-0379269CE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58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E001-8DCC-D5E2-4609-2095CAC94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1ECC9-468D-7CBF-0997-47FADAC07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D30B6-0F94-F287-B00D-37A8DF920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4C4A0-3628-202C-1FED-4DAD14A02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18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2B4D8-E14D-951E-A48D-F86EB70E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C51585-44FE-5E84-03B4-4E562F9A0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5FE64-BE00-A0D0-D464-A65FF428E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5C348-768A-7BF7-2BEE-318EB3539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9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699A2-58C4-8848-F88E-4E4DB3E1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1CF79-FB32-1C9E-54ED-15641B7B5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028CE-7F57-FE12-1516-4B57AA3B5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EAFEC-024F-A592-235E-59DEEAA4C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F71B8-3B07-950B-5FFC-A2C86E588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B1070-EBB8-1904-BB33-837615D3A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A5FEF-0F81-8523-C85C-549286DF2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AFFD5-4D5F-DA5F-9B12-3BC7FE914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6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126E7-36D2-2E5C-EA94-48042A9D5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63738-09E5-44DA-8389-4D6EA6428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649902-7185-164D-C72A-8ABF903CD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761B8-5471-6775-DE1A-DC79E57B2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7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625A-B499-8B04-612D-AD125911C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96706-E38F-18A7-F4D8-D2C42F5FF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91F6-FB2A-E642-2D03-C42205120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09B5D-7F2E-B47E-0604-F74274270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6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B6B4F-8B3E-9B03-BE2B-2F0E1DAFF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6BF433-645A-608B-3A72-BE664DB67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653CE-5D7E-D4ED-9BCD-4DD5407DA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688D5-E72F-28BD-748D-E4CDCA219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2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255BC-E9BB-3F5C-D287-0F760CD17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FB0EC-2511-1A67-2F15-502693E81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9563C-7C09-BD21-7E81-853282E3F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50573-F90D-D715-C353-CDD8D9F92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98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AE97-2366-5FFE-269B-C5A8022B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7F41C-39DB-105B-8FCD-7262568A4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C601F-2FD5-26BC-9A29-67638E1A6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9D274-5CBC-7D2D-0455-4CB96F967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558CA-3EB3-C84C-8CA2-B887D488FC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9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18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17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43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42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sv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18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17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43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42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15900">
            <a:solidFill>
              <a:srgbClr val="DC00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rtlCol="0" anchor="ctr"/>
          <a:lstStyle/>
          <a:p>
            <a:pPr algn="ctr"/>
            <a:endParaRPr lang="en-US" sz="3200" b="0" i="0">
              <a:latin typeface="Neue Haas Grotesk Text Pro" panose="020B0504020202020204" pitchFamily="34" charset="77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2"/>
            <a:ext cx="12192000" cy="855609"/>
          </a:xfrm>
          <a:prstGeom prst="rect">
            <a:avLst/>
          </a:prstGeom>
          <a:solidFill>
            <a:srgbClr val="DC00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rtlCol="0" anchor="ctr"/>
          <a:lstStyle/>
          <a:p>
            <a:pPr algn="ctr"/>
            <a:endParaRPr lang="en-US" sz="3200" b="0" i="0">
              <a:latin typeface="Neue Haas Grotesk Text Pro" panose="020B0504020202020204" pitchFamily="34" charset="7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0227735" y="284604"/>
            <a:ext cx="1797476" cy="36722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6200" tIns="38100" rIns="76200" bIns="38100" rtlCol="0" anchor="ctr"/>
          <a:lstStyle/>
          <a:p>
            <a:pPr algn="ctr"/>
            <a:r>
              <a:rPr lang="en-US" sz="1733" b="0" i="0" spc="500">
                <a:latin typeface="Neue Haas Grotesk Text Pro" panose="020B0504020202020204" pitchFamily="34" charset="77"/>
              </a:rPr>
              <a:t>INTERNAL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6" y="195308"/>
            <a:ext cx="9878069" cy="632521"/>
          </a:xfrm>
        </p:spPr>
        <p:txBody>
          <a:bodyPr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0812CC-710C-9A7C-23C5-88450CB16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219200"/>
            <a:ext cx="11430000" cy="53419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005B1CD-8AC5-2161-095B-4F7B5FCE82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1385" y="7013641"/>
            <a:ext cx="2350615" cy="3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39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10563763" y="-883499"/>
            <a:ext cx="744741" cy="2511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 defTabSz="108786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0" i="0">
              <a:solidFill>
                <a:srgbClr val="E0E3E3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948" y="1230793"/>
            <a:ext cx="10973593" cy="628785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BF8514-0E5E-4DA0-B203-E996C5E98141}"/>
              </a:ext>
            </a:extLst>
          </p:cNvPr>
          <p:cNvCxnSpPr>
            <a:cxnSpLocks/>
          </p:cNvCxnSpPr>
          <p:nvPr userDrawn="1"/>
        </p:nvCxnSpPr>
        <p:spPr>
          <a:xfrm>
            <a:off x="2133553" y="302461"/>
            <a:ext cx="0" cy="485439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E14A153-BA06-42D3-85B0-45A4428336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01733" y="378556"/>
            <a:ext cx="4876800" cy="366184"/>
          </a:xfrm>
        </p:spPr>
        <p:txBody>
          <a:bodyPr anchor="ctr"/>
          <a:lstStyle>
            <a:lvl1pPr marL="0" indent="0">
              <a:buNone/>
              <a:defRPr sz="1100" b="0" i="0" spc="333" baseline="0">
                <a:solidFill>
                  <a:srgbClr val="3D3D3D"/>
                </a:solidFill>
                <a:latin typeface="Neue Haas Grotesk Text Pro" panose="020B0504020202020204" pitchFamily="34" charset="77"/>
              </a:defRPr>
            </a:lvl1pPr>
          </a:lstStyle>
          <a:p>
            <a:pPr lvl="0"/>
            <a:r>
              <a:rPr lang="en-US"/>
              <a:t>CONTENT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3AF66C2-369D-7242-88DB-F9CB0D6A8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80" y="335378"/>
            <a:ext cx="1631981" cy="431009"/>
          </a:xfrm>
          <a:prstGeom prst="rect">
            <a:avLst/>
          </a:prstGeom>
        </p:spPr>
      </p:pic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63BE392D-0F8E-9C0E-E40C-A385B2200A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976049"/>
            <a:ext cx="3623841" cy="4297934"/>
          </a:xfrm>
          <a:solidFill>
            <a:srgbClr val="F8F7F1"/>
          </a:solidFill>
        </p:spPr>
        <p:txBody>
          <a:bodyPr lIns="274320" tIns="274320" rIns="274320" bIns="274320"/>
          <a:lstStyle>
            <a:lvl1pPr>
              <a:defRPr sz="1800" b="0" i="0">
                <a:solidFill>
                  <a:srgbClr val="3D3D3D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45F4A9-8BC8-360E-4817-CF0FED2896A9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2BD325-B40B-52AD-BC5B-AB53A5E7BB56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059C33-84EF-91CC-2DA4-72D584FE8CF5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77706C-4EE1-F8BD-9801-4B5255BD283B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7B4F88-E311-ED08-5228-74FBB23AE5E1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B171CC-7A91-CEA5-9F84-31414367B6F4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5E966FB7-43B8-342D-2920-CF73F779A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5511" y="1976049"/>
            <a:ext cx="3623841" cy="4297934"/>
          </a:xfrm>
          <a:solidFill>
            <a:srgbClr val="F8F7F1"/>
          </a:solidFill>
        </p:spPr>
        <p:txBody>
          <a:bodyPr lIns="274320" tIns="274320" rIns="274320" bIns="274320"/>
          <a:lstStyle>
            <a:lvl1pPr>
              <a:defRPr sz="1800" b="0" i="0">
                <a:solidFill>
                  <a:srgbClr val="3D3D3D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2B1A1698-B435-FE91-F9D2-7EC8AA884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0023" y="1976049"/>
            <a:ext cx="3623841" cy="4297934"/>
          </a:xfrm>
          <a:solidFill>
            <a:srgbClr val="F8F7F1"/>
          </a:solidFill>
        </p:spPr>
        <p:txBody>
          <a:bodyPr lIns="274320" tIns="274320" rIns="274320" bIns="274320"/>
          <a:lstStyle>
            <a:lvl1pPr>
              <a:defRPr sz="1800" b="0" i="0">
                <a:solidFill>
                  <a:srgbClr val="3D3D3D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1998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7946-DB26-1B1D-FF95-343904AD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BAEDECF-874E-5E22-EBE6-D1722752C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43485" y="1519274"/>
            <a:ext cx="2169625" cy="670573"/>
          </a:xfrm>
        </p:spPr>
        <p:txBody>
          <a:bodyPr anchor="ctr"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  <a:ea typeface="Inter Extra Bold" panose="02000603000000020004" pitchFamily="2" charset="0"/>
                <a:cs typeface="Neue Haas Grotesk Text Pro" panose="020B0504020202020204" pitchFamily="34" charset="77"/>
              </a:defRPr>
            </a:lvl1pPr>
          </a:lstStyle>
          <a:p>
            <a:pPr lvl="0"/>
            <a:r>
              <a:rPr lang="en-US"/>
              <a:t>Category goes here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F687A7D-3B68-9798-0C4D-F55ACD0916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3248" y="1519274"/>
            <a:ext cx="2169625" cy="670573"/>
          </a:xfrm>
        </p:spPr>
        <p:txBody>
          <a:bodyPr anchor="ctr"/>
          <a:lstStyle>
            <a:lvl1pPr marL="0" indent="0">
              <a:buNone/>
              <a:defRPr sz="1600" b="1" i="0">
                <a:solidFill>
                  <a:schemeClr val="accent2">
                    <a:lumMod val="75000"/>
                  </a:schemeClr>
                </a:solidFill>
                <a:latin typeface="+mj-lt"/>
                <a:ea typeface="Inter Extra Bold" panose="02000603000000020004" pitchFamily="2" charset="0"/>
                <a:cs typeface="Neue Haas Grotesk Text Pro" panose="020B0504020202020204" pitchFamily="34" charset="77"/>
              </a:defRPr>
            </a:lvl1pPr>
          </a:lstStyle>
          <a:p>
            <a:pPr lvl="0"/>
            <a:r>
              <a:rPr lang="en-US"/>
              <a:t>Category goes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9F8DE9A-383B-0EA9-B83D-C4170CA91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3011" y="1519274"/>
            <a:ext cx="2169625" cy="670573"/>
          </a:xfrm>
        </p:spPr>
        <p:txBody>
          <a:bodyPr anchor="ctr"/>
          <a:lstStyle>
            <a:lvl1pPr marL="0" indent="0">
              <a:buNone/>
              <a:defRPr sz="1600" b="1" i="0">
                <a:solidFill>
                  <a:schemeClr val="accent5">
                    <a:lumMod val="50000"/>
                  </a:schemeClr>
                </a:solidFill>
                <a:latin typeface="+mj-lt"/>
                <a:ea typeface="Inter Extra Bold" panose="02000603000000020004" pitchFamily="2" charset="0"/>
                <a:cs typeface="Neue Haas Grotesk Text Pro" panose="020B0504020202020204" pitchFamily="34" charset="77"/>
              </a:defRPr>
            </a:lvl1pPr>
          </a:lstStyle>
          <a:p>
            <a:pPr lvl="0"/>
            <a:r>
              <a:rPr lang="en-US"/>
              <a:t>Category goes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C4DBF41-85EC-C5B0-DD12-DE9A13275C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2775" y="1519274"/>
            <a:ext cx="2169625" cy="670573"/>
          </a:xfrm>
        </p:spPr>
        <p:txBody>
          <a:bodyPr anchor="ctr"/>
          <a:lstStyle>
            <a:lvl1pPr marL="0" indent="0">
              <a:buNone/>
              <a:defRPr sz="1600" b="1" i="0">
                <a:solidFill>
                  <a:schemeClr val="accent4">
                    <a:lumMod val="75000"/>
                  </a:schemeClr>
                </a:solidFill>
                <a:latin typeface="+mj-lt"/>
                <a:ea typeface="Inter Extra Bold" panose="02000603000000020004" pitchFamily="2" charset="0"/>
                <a:cs typeface="Neue Haas Grotesk Text Pro" panose="020B0504020202020204" pitchFamily="34" charset="77"/>
              </a:defRPr>
            </a:lvl1pPr>
          </a:lstStyle>
          <a:p>
            <a:pPr lvl="0"/>
            <a:r>
              <a:rPr lang="en-US"/>
              <a:t>Category goes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356C3CE-49F8-E06D-70D9-E8A52E238A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8342" y="3758807"/>
            <a:ext cx="937163" cy="833096"/>
          </a:xfrm>
        </p:spPr>
        <p:txBody>
          <a:bodyPr anchor="ctr"/>
          <a:lstStyle>
            <a:lvl1pPr marL="0" indent="0" algn="ctr">
              <a:spcAft>
                <a:spcPts val="600"/>
              </a:spcAft>
              <a:buClr>
                <a:schemeClr val="accent1"/>
              </a:buClr>
              <a:buFontTx/>
              <a:buNone/>
              <a:defRPr sz="1200" b="1" i="0">
                <a:solidFill>
                  <a:srgbClr val="3D3D3D"/>
                </a:solidFill>
                <a:latin typeface="Neue Haas Grotesk Text Pro" panose="020B0504020202020204" pitchFamily="34" charset="77"/>
                <a:ea typeface="Inter Extra Bold" panose="02000603000000020004" pitchFamily="2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CB6A72A-9336-EAF7-D8A2-C6021B7CFF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342" y="1644118"/>
            <a:ext cx="937163" cy="420883"/>
          </a:xfrm>
        </p:spPr>
        <p:txBody>
          <a:bodyPr anchor="ctr"/>
          <a:lstStyle>
            <a:lvl1pPr marL="0" indent="0" algn="ctr">
              <a:spcAft>
                <a:spcPts val="600"/>
              </a:spcAft>
              <a:buClr>
                <a:schemeClr val="accent1"/>
              </a:buClr>
              <a:buFontTx/>
              <a:buNone/>
              <a:defRPr sz="1200" b="1" i="0">
                <a:solidFill>
                  <a:srgbClr val="3D3D3D"/>
                </a:solidFill>
                <a:latin typeface="Neue Haas Grotesk Text Pro" panose="020B0504020202020204" pitchFamily="34" charset="77"/>
                <a:ea typeface="Inter Extra Bold" panose="02000603000000020004" pitchFamily="2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Label Goes Here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7E3377C-59A9-DB56-216C-8DCE21104F00}"/>
              </a:ext>
            </a:extLst>
          </p:cNvPr>
          <p:cNvSpPr/>
          <p:nvPr userDrawn="1"/>
        </p:nvSpPr>
        <p:spPr>
          <a:xfrm>
            <a:off x="1165505" y="2493046"/>
            <a:ext cx="361867" cy="3592285"/>
          </a:xfrm>
          <a:prstGeom prst="leftBrace">
            <a:avLst>
              <a:gd name="adj1" fmla="val 0"/>
              <a:gd name="adj2" fmla="val 476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0" i="0">
              <a:latin typeface="Neue Haas Grotesk Text Pro" panose="020B0504020202020204" pitchFamily="34" charset="77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E3A02F2-8110-AE44-8297-EBC05EF1F9E5}"/>
              </a:ext>
            </a:extLst>
          </p:cNvPr>
          <p:cNvSpPr/>
          <p:nvPr userDrawn="1"/>
        </p:nvSpPr>
        <p:spPr>
          <a:xfrm>
            <a:off x="1165505" y="1519274"/>
            <a:ext cx="361867" cy="670574"/>
          </a:xfrm>
          <a:prstGeom prst="leftBrace">
            <a:avLst>
              <a:gd name="adj1" fmla="val 0"/>
              <a:gd name="adj2" fmla="val 476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0" i="0">
              <a:latin typeface="Neue Haas Grotesk Text Pro" panose="020B0504020202020204" pitchFamily="34" charset="77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0476F1D-FC8D-09EE-FE3A-F0801B6F82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43063" y="2492375"/>
            <a:ext cx="2170112" cy="3729038"/>
          </a:xfrm>
        </p:spPr>
        <p:txBody>
          <a:bodyPr/>
          <a:lstStyle>
            <a:lvl1pPr>
              <a:defRPr sz="1400" b="0" i="0">
                <a:solidFill>
                  <a:srgbClr val="3D3D3D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53BED18-5A6A-F3B4-2DC1-18EDF74014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32761" y="2492375"/>
            <a:ext cx="2170112" cy="3729038"/>
          </a:xfrm>
        </p:spPr>
        <p:txBody>
          <a:bodyPr/>
          <a:lstStyle>
            <a:lvl1pPr>
              <a:defRPr sz="1400" b="0" i="0">
                <a:solidFill>
                  <a:srgbClr val="3D3D3D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E0920F6-AC53-8CA6-F480-AD3C65E7D6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29003" y="2492375"/>
            <a:ext cx="2170112" cy="3729038"/>
          </a:xfrm>
        </p:spPr>
        <p:txBody>
          <a:bodyPr/>
          <a:lstStyle>
            <a:lvl1pPr>
              <a:defRPr sz="1400" b="0" i="0">
                <a:solidFill>
                  <a:srgbClr val="3D3D3D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1F097B6-8423-07DF-2FDA-1355350FC4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08918" y="2492375"/>
            <a:ext cx="2170112" cy="3729038"/>
          </a:xfrm>
        </p:spPr>
        <p:txBody>
          <a:bodyPr/>
          <a:lstStyle>
            <a:lvl1pPr>
              <a:defRPr sz="1400" b="0" i="0">
                <a:solidFill>
                  <a:srgbClr val="3D3D3D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1275B2-08E2-FECF-A640-A41C13FDEA64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1A3573-130D-6EBB-C56B-69579B15149D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67CCDE-36C2-FE43-8DB9-30DEA92F5F5F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81CDD8-1AB4-719C-B7FB-8E235EB837E1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813905-CEDA-817D-F23A-BE87002384E6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94D8CF-A115-DB61-2733-B96ACF6895A9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41378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Objectiv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61AB30E9-0808-5056-5694-99F9C15ACB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143" b="14214"/>
          <a:stretch/>
        </p:blipFill>
        <p:spPr>
          <a:xfrm>
            <a:off x="9331570" y="2382714"/>
            <a:ext cx="2860430" cy="4510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144" y="434170"/>
            <a:ext cx="8848864" cy="370153"/>
          </a:xfrm>
        </p:spPr>
        <p:txBody>
          <a:bodyPr anchor="ctr"/>
          <a:lstStyle>
            <a:lvl1pPr>
              <a:defRPr sz="1600" spc="400">
                <a:solidFill>
                  <a:srgbClr val="3D3D3D"/>
                </a:solidFill>
              </a:defRPr>
            </a:lvl1pPr>
          </a:lstStyle>
          <a:p>
            <a:r>
              <a:rPr lang="en-US"/>
              <a:t>MEETING 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2887156"/>
            <a:ext cx="9121007" cy="31219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1600" b="1" spc="400" baseline="0" dirty="0">
                <a:solidFill>
                  <a:srgbClr val="3D3D3D"/>
                </a:solidFill>
                <a:latin typeface="Neue Haas Grotesk Text Pro" panose="020B0504020202020204" pitchFamily="34" charset="77"/>
                <a:cs typeface="Browallia New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/>
              <a:t>KEY DECISIONS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1766A47-D086-C947-BC90-2AD90F7E61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998" y="395456"/>
            <a:ext cx="402146" cy="45418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A4FB0-9833-3A6B-84A2-875DB32F19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9250" y="943202"/>
            <a:ext cx="9199863" cy="1684338"/>
          </a:xfrm>
          <a:solidFill>
            <a:schemeClr val="bg1">
              <a:alpha val="82968"/>
            </a:schemeClr>
          </a:solidFill>
        </p:spPr>
        <p:txBody>
          <a:bodyPr/>
          <a:lstStyle>
            <a:lvl1pPr>
              <a:defRPr sz="1600" b="0" i="0">
                <a:solidFill>
                  <a:srgbClr val="3D3D3D"/>
                </a:solidFill>
              </a:defRPr>
            </a:lvl1pPr>
            <a:lvl2pPr>
              <a:defRPr sz="1600" b="0" i="0">
                <a:solidFill>
                  <a:srgbClr val="3D3D3D"/>
                </a:solidFill>
              </a:defRPr>
            </a:lvl2pPr>
            <a:lvl3pPr>
              <a:defRPr sz="1600" b="0" i="0">
                <a:solidFill>
                  <a:srgbClr val="3D3D3D"/>
                </a:solidFill>
              </a:defRPr>
            </a:lvl3pPr>
            <a:lvl4pPr>
              <a:defRPr sz="1600" b="0" i="0">
                <a:solidFill>
                  <a:srgbClr val="3D3D3D"/>
                </a:solidFill>
              </a:defRPr>
            </a:lvl4pPr>
            <a:lvl5pPr>
              <a:defRPr sz="1600" b="0" i="0">
                <a:solidFill>
                  <a:srgbClr val="3D3D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34BB839-BBE8-464B-5E12-CEFB77D68E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1" y="3258138"/>
            <a:ext cx="9121008" cy="2980615"/>
          </a:xfrm>
          <a:solidFill>
            <a:schemeClr val="bg1">
              <a:alpha val="82968"/>
            </a:schemeClr>
          </a:solidFill>
        </p:spPr>
        <p:txBody>
          <a:bodyPr/>
          <a:lstStyle>
            <a:lvl1pPr>
              <a:defRPr sz="1600" b="0" i="0">
                <a:solidFill>
                  <a:srgbClr val="3D3D3D"/>
                </a:solidFill>
              </a:defRPr>
            </a:lvl1pPr>
            <a:lvl2pPr>
              <a:defRPr sz="1600" b="0" i="0">
                <a:solidFill>
                  <a:srgbClr val="3D3D3D"/>
                </a:solidFill>
              </a:defRPr>
            </a:lvl2pPr>
            <a:lvl3pPr>
              <a:defRPr sz="1600" b="0" i="0">
                <a:solidFill>
                  <a:srgbClr val="3D3D3D"/>
                </a:solidFill>
              </a:defRPr>
            </a:lvl3pPr>
            <a:lvl4pPr>
              <a:defRPr sz="1600" b="0" i="0">
                <a:solidFill>
                  <a:srgbClr val="3D3D3D"/>
                </a:solidFill>
              </a:defRPr>
            </a:lvl4pPr>
            <a:lvl5pPr>
              <a:defRPr sz="1600" b="0" i="0">
                <a:solidFill>
                  <a:srgbClr val="3D3D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98EB59-E7CB-8189-C185-B17F626FE97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19D15F-A3D0-4AEC-2CFE-0D40B289E4E8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3A6CAB-6D49-C28A-C33F-C0EFFAD36C18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7FDC03-2389-215F-6D69-BB8B99F78B51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89E84B-283B-AB3A-F59E-2F48C8FB0A3F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FF4691-BA3B-97B1-1E1F-9A228DAC65DF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09649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al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0735-94F2-B772-0D99-159DF086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50" y="1485900"/>
            <a:ext cx="8491700" cy="1414688"/>
          </a:xfrm>
        </p:spPr>
        <p:txBody>
          <a:bodyPr anchor="ctr"/>
          <a:lstStyle>
            <a:lvl1pPr algn="ctr">
              <a:defRPr sz="48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E809B4-3739-025A-5A56-703BF49B38E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22BD91-9A01-82A0-16B5-8CDA91549636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B05229-F32D-23D8-F6D1-DC80F9898648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547325-D674-44C9-2E52-CB1B0C62F258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329279-C3C9-75FC-CE6C-8BE3536815D9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DE2FC8-424E-6B90-8CF0-339A10899A63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27351DFB-2BA0-EECA-B1DC-8C679184F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731"/>
          <a:stretch/>
        </p:blipFill>
        <p:spPr>
          <a:xfrm rot="5400000">
            <a:off x="4839629" y="2156588"/>
            <a:ext cx="3227541" cy="61752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C90993-1B42-304A-E865-680CA9C1F2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625"/>
          <a:stretch/>
        </p:blipFill>
        <p:spPr>
          <a:xfrm>
            <a:off x="5779046" y="480656"/>
            <a:ext cx="633908" cy="7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9316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0735-94F2-B772-0D99-159DF086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05" y="1219202"/>
            <a:ext cx="7315199" cy="3931264"/>
          </a:xfrm>
        </p:spPr>
        <p:txBody>
          <a:bodyPr anchor="ctr"/>
          <a:lstStyle>
            <a:lvl1pPr algn="l">
              <a:defRPr sz="48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E809B4-3739-025A-5A56-703BF49B38E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22BD91-9A01-82A0-16B5-8CDA91549636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B05229-F32D-23D8-F6D1-DC80F9898648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547325-D674-44C9-2E52-CB1B0C62F258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329279-C3C9-75FC-CE6C-8BE3536815D9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DE2FC8-424E-6B90-8CF0-339A10899A63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D0EDA9D-052C-EA76-410E-71DBEAB5C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9276" b="16951"/>
          <a:stretch/>
        </p:blipFill>
        <p:spPr>
          <a:xfrm>
            <a:off x="8127104" y="1078834"/>
            <a:ext cx="4064896" cy="577815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A483E89-38DC-FF63-04CD-857E095DB5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1200" y="526939"/>
            <a:ext cx="220568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3574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2BF250-EEDF-9C42-AD69-7C072C5CC96B}"/>
              </a:ext>
            </a:extLst>
          </p:cNvPr>
          <p:cNvSpPr/>
          <p:nvPr userDrawn="1"/>
        </p:nvSpPr>
        <p:spPr>
          <a:xfrm>
            <a:off x="9740632" y="116733"/>
            <a:ext cx="2322913" cy="8171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i="0">
              <a:latin typeface="Neue Haas Grotesk Text Pro" panose="020B0504020202020204" pitchFamily="34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936D-4122-3B1B-15B8-3CB1E8BF4D2D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718B92-E568-E187-E463-2D8B9594DAA7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01159C-27A1-AD6A-9B1A-26A7979B404D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E2669A-1D67-06FF-0677-CB752BA5856F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110A69-38E6-9485-239C-000135D31B40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5417A2-F25B-1465-313F-6D3613F86398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126EAD18-D803-2B2D-0AEF-1AE32B8F2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771" y="144320"/>
            <a:ext cx="1253711" cy="259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E2063-0283-C1D5-3A26-8E00FA9FF4B4}"/>
              </a:ext>
            </a:extLst>
          </p:cNvPr>
          <p:cNvSpPr txBox="1"/>
          <p:nvPr userDrawn="1"/>
        </p:nvSpPr>
        <p:spPr>
          <a:xfrm>
            <a:off x="380998" y="6423000"/>
            <a:ext cx="2432482" cy="215444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algn="l"/>
            <a:r>
              <a:rPr lang="en-US" sz="800" b="0" i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©</a:t>
            </a:r>
            <a:fld id="{61F36072-8A80-2B41-B404-5B6EDAA26D3D}" type="datetimeyyyy">
              <a:rPr lang="en-US" sz="800" b="0" i="0" smtClean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2025</a:t>
            </a:fld>
            <a:r>
              <a:rPr lang="en-US" sz="800" b="0" i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 SemperVirens.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9C895-483B-C387-559F-31B9AEA38118}"/>
              </a:ext>
            </a:extLst>
          </p:cNvPr>
          <p:cNvSpPr txBox="1"/>
          <p:nvPr userDrawn="1"/>
        </p:nvSpPr>
        <p:spPr>
          <a:xfrm>
            <a:off x="11256885" y="6407612"/>
            <a:ext cx="530554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BBE5E1A1-B396-E94B-9848-41A86103EDCD}" type="slidenum">
              <a:rPr lang="en-US" sz="1000" b="0" i="0" smtClean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pPr algn="r"/>
              <a:t>‹#›</a:t>
            </a:fld>
            <a:endParaRPr lang="en-US" sz="1000" b="0" i="0">
              <a:solidFill>
                <a:schemeClr val="bg2">
                  <a:lumMod val="75000"/>
                </a:schemeClr>
              </a:solidFill>
              <a:latin typeface="Neue Haas Grotesk Tex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75614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Photo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 28">
            <a:extLst>
              <a:ext uri="{FF2B5EF4-FFF2-40B4-BE49-F238E27FC236}">
                <a16:creationId xmlns:a16="http://schemas.microsoft.com/office/drawing/2014/main" id="{28472DA5-A572-891C-6520-D1E8FC8A600C}"/>
              </a:ext>
            </a:extLst>
          </p:cNvPr>
          <p:cNvSpPr/>
          <p:nvPr userDrawn="1"/>
        </p:nvSpPr>
        <p:spPr>
          <a:xfrm>
            <a:off x="8013304" y="679312"/>
            <a:ext cx="4178696" cy="3602324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Neue Haas Grotesk Text Pro" panose="020B0504020202020204" pitchFamily="34" charset="77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D1F997CD-E665-CCBB-22B5-A2195959B628}"/>
              </a:ext>
            </a:extLst>
          </p:cNvPr>
          <p:cNvSpPr/>
          <p:nvPr userDrawn="1"/>
        </p:nvSpPr>
        <p:spPr>
          <a:xfrm>
            <a:off x="8013304" y="1672610"/>
            <a:ext cx="4178696" cy="3602324"/>
          </a:xfrm>
          <a:prstGeom prst="triangle">
            <a:avLst/>
          </a:prstGeom>
          <a:noFill/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Neue Haas Grotesk Text Pro" panose="020B0504020202020204" pitchFamily="34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6BF12C-B67C-2C4A-904C-BC205E13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1" y="1223499"/>
            <a:ext cx="5745782" cy="2205501"/>
          </a:xfrm>
        </p:spPr>
        <p:txBody>
          <a:bodyPr anchor="b"/>
          <a:lstStyle>
            <a:lvl1pPr algn="l">
              <a:defRPr sz="48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9540E3-8C49-475C-FDBF-5906B2D197C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35FC80-8339-A9E9-482B-C993DC15F2A2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D124C1-BC51-4F4B-3D0F-E6102E78CF70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919CDD-0743-5FF5-C948-D5CBB176E52D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4C90674-6233-ECDD-60DB-02C9B93026A2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DFF568-72CC-7CD8-C086-A41AB610ED4F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sp>
        <p:nvSpPr>
          <p:cNvPr id="25" name="Triangle 24">
            <a:extLst>
              <a:ext uri="{FF2B5EF4-FFF2-40B4-BE49-F238E27FC236}">
                <a16:creationId xmlns:a16="http://schemas.microsoft.com/office/drawing/2014/main" id="{774F3C1F-EF8A-5AA4-4B95-8A9CBBC09033}"/>
              </a:ext>
            </a:extLst>
          </p:cNvPr>
          <p:cNvSpPr/>
          <p:nvPr userDrawn="1"/>
        </p:nvSpPr>
        <p:spPr>
          <a:xfrm>
            <a:off x="8013304" y="2665908"/>
            <a:ext cx="4178696" cy="3602325"/>
          </a:xfrm>
          <a:prstGeom prst="triangle">
            <a:avLst/>
          </a:prstGeom>
          <a:noFill/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Neue Haas Grotesk Text Pro" panose="020B0504020202020204" pitchFamily="34" charset="77"/>
            </a:endParaRP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49329C14-C571-65FD-B307-2E94C61CEC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71875" y="1218150"/>
            <a:ext cx="3729789" cy="4726059"/>
          </a:xfrm>
          <a:solidFill>
            <a:schemeClr val="bg2"/>
          </a:solidFill>
        </p:spPr>
        <p:txBody>
          <a:bodyPr lIns="91440" rIns="91440" anchor="ctr"/>
          <a:lstStyle>
            <a:lvl1pPr algn="ctr">
              <a:defRPr b="0" i="0"/>
            </a:lvl1pPr>
          </a:lstStyle>
          <a:p>
            <a:r>
              <a:rPr lang="en-US"/>
              <a:t>Click to add picture. </a:t>
            </a:r>
            <a:br>
              <a:rPr lang="en-US"/>
            </a:br>
            <a:r>
              <a:rPr lang="en-US"/>
              <a:t>Delete if not needed.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8BE09F7-76DD-4F39-5340-75D29E0F6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9571" y="3643323"/>
            <a:ext cx="5788025" cy="2300886"/>
          </a:xfrm>
        </p:spPr>
        <p:txBody>
          <a:bodyPr/>
          <a:lstStyle>
            <a:lvl1pPr>
              <a:defRPr b="0" i="0"/>
            </a:lvl1pPr>
            <a:lvl2pPr marL="42671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0441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DB207E-6BD3-2848-91BF-A33B36112BD7}"/>
              </a:ext>
            </a:extLst>
          </p:cNvPr>
          <p:cNvCxnSpPr>
            <a:cxnSpLocks/>
          </p:cNvCxnSpPr>
          <p:nvPr userDrawn="1"/>
        </p:nvCxnSpPr>
        <p:spPr>
          <a:xfrm>
            <a:off x="4152411" y="2218052"/>
            <a:ext cx="0" cy="2582333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0"/>
                  </a:schemeClr>
                </a:gs>
                <a:gs pos="24000">
                  <a:schemeClr val="accent1">
                    <a:alpha val="85000"/>
                  </a:schemeClr>
                </a:gs>
                <a:gs pos="85000">
                  <a:schemeClr val="accent1">
                    <a:alpha val="7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8C03CB5-4B97-F34F-AFBD-A6036B01AA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7484" y="2569369"/>
            <a:ext cx="1457661" cy="1679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B7D34D-4EC8-3835-8827-AF3AACE3F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6655" y="3076535"/>
            <a:ext cx="6216567" cy="664797"/>
          </a:xfrm>
        </p:spPr>
        <p:txBody>
          <a:bodyPr anchor="ctr" anchorCtr="0">
            <a:sp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7290ED-7BBC-204E-8D07-E85B3A36AE0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  <a:effectLst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CC85D5-5E1E-E837-4B27-A52DD72DFEF0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610D7F-ED5F-F426-619F-2D9FDE45A12E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200B8F-3077-0C26-14DB-9BD177ECBFEE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3C2CC-917C-D764-6763-D0F8ACA44FF0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BE3148-BA6C-3EDB-A0C1-52425E798D00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826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2667001" y="-2667001"/>
            <a:ext cx="6858001" cy="1219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 defTabSz="108786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0" i="0">
              <a:solidFill>
                <a:schemeClr val="tx2"/>
              </a:solidFill>
              <a:latin typeface="Neue Haas Grotesk Text Pro" panose="020B0504020202020204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29756CA-0BBE-6D4E-BD52-61B7A907A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672"/>
          <a:stretch/>
        </p:blipFill>
        <p:spPr>
          <a:xfrm>
            <a:off x="2497010" y="2348459"/>
            <a:ext cx="5928209" cy="202469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21C94EB-AAA4-7744-AB5C-31F657503A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96C6862-61EB-6549-AF60-8750F89D6D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EF8FB98-7FAA-3D4C-8CB4-855D0EF289B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BAB11C-F35C-5F4D-9CA5-64FD57273FB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462C5FA-BDF4-5840-B172-FC1833F140D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002D94-09AA-E249-ADCA-576D268FC8C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1B80438-5B48-8C41-8D4E-1D425173482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53AAD2E-E8C7-C848-B60C-7C51C27279A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E511703-B372-C54A-8F72-A9BEE9C7B81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E0851C3-FA1D-FC48-AA2A-07D34A01A17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748DD6-491C-D74B-A3B4-6A567D0AEB06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8C4A0E-7DE0-F445-AB9A-8EB193875E03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54A3C9-D08E-444B-BA67-26776AC4B51F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E82318-74C9-434A-BD91-F28FF665A7A8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767163-DBB7-2B4D-B891-9BE2994D81BE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518B49-D482-FC40-9A05-AF879CDA4704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173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(Light Background)">
    <p:bg>
      <p:bgPr>
        <a:solidFill>
          <a:srgbClr val="F2E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8C5AEC5-CB58-FBD9-8245-3856607D7FA6}"/>
              </a:ext>
            </a:extLst>
          </p:cNvPr>
          <p:cNvGrpSpPr/>
          <p:nvPr userDrawn="1"/>
        </p:nvGrpSpPr>
        <p:grpSpPr>
          <a:xfrm>
            <a:off x="7351057" y="-1"/>
            <a:ext cx="4840942" cy="6872455"/>
            <a:chOff x="7351057" y="-1"/>
            <a:chExt cx="4840942" cy="687245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F1DFDDB-54B1-63D8-3BC4-CFF9D28763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0216"/>
            <a:stretch/>
          </p:blipFill>
          <p:spPr>
            <a:xfrm>
              <a:off x="7351057" y="1324535"/>
              <a:ext cx="4820846" cy="55334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6644094-9495-F915-4417-D600589163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6094" b="910"/>
            <a:stretch/>
          </p:blipFill>
          <p:spPr>
            <a:xfrm rot="10800000">
              <a:off x="10557428" y="-1"/>
              <a:ext cx="1634571" cy="6872455"/>
            </a:xfrm>
            <a:prstGeom prst="rect">
              <a:avLst/>
            </a:prstGeom>
          </p:spPr>
        </p:pic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A1DC9F-4CC6-8B0C-8A1A-792E30A82C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453" y="4076579"/>
            <a:ext cx="6273262" cy="1553733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ABA97B8B-EAEC-6A6E-7153-E7307762D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453" y="1963487"/>
            <a:ext cx="8080394" cy="1916734"/>
          </a:xfrm>
          <a:noFill/>
        </p:spPr>
        <p:txBody>
          <a:bodyPr/>
          <a:lstStyle>
            <a:lvl1pPr>
              <a:defRPr sz="48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 and title line 2 and a third line goes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56EB39-5EBF-1A90-0246-BEDE75D8AF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747" y="677646"/>
            <a:ext cx="3396749" cy="7040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31C1F13-9295-9286-3B1C-11A9BBE679A1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5EEE6A-376A-FF32-7055-90D36A0F10C5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F29220-A81C-0198-EAEE-F653532FB63C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7CCAAC-5E67-0A65-2FF6-EC689B74DF47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77B92B-8B3D-F739-2EB9-F138D060CEE6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C9C935-E63A-9921-16D7-B120A4CB6985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671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(Dark 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362F348-676F-6A5B-8B37-D36E846498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196" y="5272391"/>
            <a:ext cx="4421389" cy="91647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49189E5-459F-C688-A8FD-16B621E7A4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737" b="2202"/>
          <a:stretch/>
        </p:blipFill>
        <p:spPr>
          <a:xfrm>
            <a:off x="7418222" y="151030"/>
            <a:ext cx="4773778" cy="6706970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A1DC9F-4CC6-8B0C-8A1A-792E30A82C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453" y="3822970"/>
            <a:ext cx="6273262" cy="68205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ABA97B8B-EAEC-6A6E-7153-E7307762D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453" y="1512266"/>
            <a:ext cx="8080394" cy="1916734"/>
          </a:xfrm>
          <a:noFill/>
        </p:spPr>
        <p:txBody>
          <a:bodyPr/>
          <a:lstStyle>
            <a:lvl1pPr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 and title line 2 and a third line goes here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DE91FE-611F-B986-1671-954D37418B53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B0FB902-AFA7-AFC1-DE01-683BA0DD3337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1A7AD0C-1766-A6D2-FA25-731A4DB9BB19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C5BFB9-DBAC-FA69-57EA-F25C81E4BE9A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DD7ADF5-5866-E640-6D1A-DF0D7CDCF5A6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2416F0-0167-D75B-9A58-5FF8CDF89D12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784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(Light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0"/>
          <p:cNvSpPr>
            <a:spLocks noGrp="1"/>
          </p:cNvSpPr>
          <p:nvPr>
            <p:ph sz="quarter" idx="10"/>
          </p:nvPr>
        </p:nvSpPr>
        <p:spPr>
          <a:xfrm>
            <a:off x="381947" y="1485901"/>
            <a:ext cx="11428111" cy="4491298"/>
          </a:xfrm>
        </p:spPr>
        <p:txBody>
          <a:bodyPr/>
          <a:lstStyle>
            <a:lvl1pPr>
              <a:defRPr b="0" i="0">
                <a:solidFill>
                  <a:srgbClr val="3D3D3D"/>
                </a:solidFill>
              </a:defRPr>
            </a:lvl1pPr>
            <a:lvl2pPr marL="808262" indent="-264571">
              <a:buSzPct val="80000"/>
              <a:buFont typeface="Arial" panose="020B0604020202020204" pitchFamily="34" charset="0"/>
              <a:buChar char="•"/>
              <a:defRPr b="0" i="0">
                <a:solidFill>
                  <a:srgbClr val="3D3D3D"/>
                </a:solidFill>
              </a:defRPr>
            </a:lvl2pPr>
            <a:lvl3pPr>
              <a:defRPr b="0" i="0">
                <a:solidFill>
                  <a:srgbClr val="3D3D3D"/>
                </a:solidFill>
              </a:defRPr>
            </a:lvl3pPr>
            <a:lvl4pPr>
              <a:defRPr b="0" i="0">
                <a:solidFill>
                  <a:srgbClr val="3D3D3D"/>
                </a:solidFill>
              </a:defRPr>
            </a:lvl4pPr>
            <a:lvl5pPr marL="2383776" indent="-206366">
              <a:buSzPct val="70000"/>
              <a:buFontTx/>
              <a:buBlip>
                <a:blip r:embed="rId2"/>
              </a:buBlip>
              <a:defRPr b="0" i="0">
                <a:solidFill>
                  <a:srgbClr val="3D3D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6A6DA3F-533B-595F-3576-0EF35131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41536"/>
            <a:ext cx="11417484" cy="541179"/>
          </a:xfrm>
        </p:spPr>
        <p:txBody>
          <a:bodyPr/>
          <a:lstStyle>
            <a:lvl1pPr>
              <a:defRPr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6C99DA-8381-9AE8-58AF-7D4082B44A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4771" y="144320"/>
            <a:ext cx="1253711" cy="25987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86C50B0-76E2-247E-2C66-38CA576A867B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D2E4DE-93E3-CC71-EC3F-42A060634968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CFB5AF-D6FD-E2F9-2A1A-F2138201F2F0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E7BD1-C7EA-D2D1-42BE-276352F18B79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56C6C-62BD-300F-0A29-2EFA8AF6A15F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8054AC-DA5C-F001-A276-008FA0E8BB39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1412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Page (Wh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0735-94F2-B772-0D99-159DF086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05" y="1219202"/>
            <a:ext cx="7315199" cy="3931264"/>
          </a:xfrm>
        </p:spPr>
        <p:txBody>
          <a:bodyPr anchor="ctr"/>
          <a:lstStyle>
            <a:lvl1pPr algn="l">
              <a:defRPr sz="48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E809B4-3739-025A-5A56-703BF49B38E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22BD91-9A01-82A0-16B5-8CDA91549636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B05229-F32D-23D8-F6D1-DC80F9898648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547325-D674-44C9-2E52-CB1B0C62F258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329279-C3C9-75FC-CE6C-8BE3536815D9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DE2FC8-424E-6B90-8CF0-339A10899A63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4A483E89-38DC-FF63-04CD-857E095DB5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1200" y="526939"/>
            <a:ext cx="2205683" cy="457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35DA7B3-08A4-242B-601D-A1DE45062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016" r="35362" b="11674"/>
          <a:stretch/>
        </p:blipFill>
        <p:spPr>
          <a:xfrm>
            <a:off x="7210317" y="-1"/>
            <a:ext cx="498168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226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B3DF06-0ED8-22FE-597E-5049E2C524C4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3E951-1966-0A52-C82F-B362BAD5F1D0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EDA461-9D16-B21C-FA54-4E5E370B4370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7D39CD-70AD-EB6E-FA5E-FB66CD31210E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775108-A277-9701-9434-9FA8F52B5532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316D31-6D65-F0F9-F9D1-8987FBD2D15F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18329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0"/>
          <p:cNvSpPr>
            <a:spLocks noGrp="1"/>
          </p:cNvSpPr>
          <p:nvPr>
            <p:ph sz="quarter" idx="10"/>
          </p:nvPr>
        </p:nvSpPr>
        <p:spPr>
          <a:xfrm>
            <a:off x="381947" y="1485901"/>
            <a:ext cx="11428111" cy="449129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  <a:lvl2pPr marL="808262" indent="-264571">
              <a:buSzPct val="80000"/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 marL="2383776" indent="-206366">
              <a:buSzPct val="7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6A6DA3F-533B-595F-3576-0EF35131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41536"/>
            <a:ext cx="11417484" cy="5411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6C99DA-8381-9AE8-58AF-7D4082B44A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4771" y="144320"/>
            <a:ext cx="1253711" cy="25987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86C50B0-76E2-247E-2C66-38CA576A867B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D2E4DE-93E3-CC71-EC3F-42A060634968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CFB5AF-D6FD-E2F9-2A1A-F2138201F2F0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E7BD1-C7EA-D2D1-42BE-276352F18B79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56C6C-62BD-300F-0A29-2EFA8AF6A15F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8054AC-DA5C-F001-A276-008FA0E8BB39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70893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Dark 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A499CE-1014-22D5-1CE9-1D531EA71940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746216-5AE2-2F3C-6C74-74FF08E12E47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1161B1-56BF-750E-5029-529ED785EDCF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B54B4-BD9D-213D-3D0A-299508DB08BA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E56238-9870-2B3D-5EA1-DEFC99D1722A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77AB4B-F4DB-BD32-9E29-0585824FB467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0501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Photo Box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10">
            <a:extLst>
              <a:ext uri="{FF2B5EF4-FFF2-40B4-BE49-F238E27FC236}">
                <a16:creationId xmlns:a16="http://schemas.microsoft.com/office/drawing/2014/main" id="{F52D50A3-FC67-9CDE-DB54-71BBCB959005}"/>
              </a:ext>
            </a:extLst>
          </p:cNvPr>
          <p:cNvSpPr/>
          <p:nvPr userDrawn="1"/>
        </p:nvSpPr>
        <p:spPr>
          <a:xfrm>
            <a:off x="8576601" y="436856"/>
            <a:ext cx="3615399" cy="3116722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Neue Haas Grotesk Text Pro" panose="020B0504020202020204" pitchFamily="34" charset="77"/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0D2EE1C1-74D4-9D74-DF5E-56CEF3152BB6}"/>
              </a:ext>
            </a:extLst>
          </p:cNvPr>
          <p:cNvSpPr/>
          <p:nvPr userDrawn="1"/>
        </p:nvSpPr>
        <p:spPr>
          <a:xfrm>
            <a:off x="9329284" y="2319649"/>
            <a:ext cx="2862716" cy="2467858"/>
          </a:xfrm>
          <a:prstGeom prst="triangle">
            <a:avLst/>
          </a:prstGeom>
          <a:noFill/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Neue Haas Grotesk Text Pro" panose="020B0504020202020204" pitchFamily="34" charset="77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B51580FE-8196-F324-8BC8-09FBE6AB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0" y="1679193"/>
            <a:ext cx="6338307" cy="3761608"/>
          </a:xfr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91D67-9ACD-8257-4F7B-EBF88687B543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4CE7FD-CDB0-5176-213C-6F98D01412CB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C3607F-A354-D27F-0694-2C4049C06C50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8729F9-2D9D-DBFB-6790-23A265635BEC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951B04-A919-D6D8-C6E4-7531F549C409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C852E-171C-E2E9-C37A-66CFE678BF09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4BEEE98-9F8C-8A9F-BB81-DF9936ABF6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71875" y="1218150"/>
            <a:ext cx="3729789" cy="4726059"/>
          </a:xfrm>
          <a:solidFill>
            <a:schemeClr val="accent5"/>
          </a:solidFill>
        </p:spPr>
        <p:txBody>
          <a:bodyPr lIns="91440" rIns="91440" anchor="ctr"/>
          <a:lstStyle>
            <a:lvl1pPr algn="ctr">
              <a:defRPr b="0" i="0"/>
            </a:lvl1pPr>
          </a:lstStyle>
          <a:p>
            <a:r>
              <a:rPr lang="en-US"/>
              <a:t>Click to add picture. </a:t>
            </a:r>
            <a:br>
              <a:rPr lang="en-US"/>
            </a:br>
            <a:r>
              <a:rPr lang="en-US"/>
              <a:t>Delete if not needed.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42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DB207E-6BD3-2848-91BF-A33B36112BD7}"/>
              </a:ext>
            </a:extLst>
          </p:cNvPr>
          <p:cNvCxnSpPr>
            <a:cxnSpLocks/>
          </p:cNvCxnSpPr>
          <p:nvPr userDrawn="1"/>
        </p:nvCxnSpPr>
        <p:spPr>
          <a:xfrm>
            <a:off x="4152411" y="2218052"/>
            <a:ext cx="0" cy="2582333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0"/>
                  </a:schemeClr>
                </a:gs>
                <a:gs pos="24000">
                  <a:schemeClr val="accent1">
                    <a:alpha val="85000"/>
                  </a:schemeClr>
                </a:gs>
                <a:gs pos="85000">
                  <a:schemeClr val="accent1">
                    <a:alpha val="7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8C03CB5-4B97-F34F-AFBD-A6036B01AA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7484" y="2569369"/>
            <a:ext cx="1457661" cy="1679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B7D34D-4EC8-3835-8827-AF3AACE3F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6655" y="3076535"/>
            <a:ext cx="6216567" cy="664797"/>
          </a:xfrm>
        </p:spPr>
        <p:txBody>
          <a:bodyPr anchor="ctr" anchorCtr="0">
            <a:spAutoFit/>
          </a:bodyPr>
          <a:lstStyle>
            <a:lvl1pPr>
              <a:defRPr sz="4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525264-62D3-4001-EAF7-A5B99865E000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AC4321-8ED1-6A55-F5D1-29103E26D3CF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C36BE6-0C1A-5599-63DB-0A14580929D1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3CA395-9029-B0E0-5B5A-0FC92FCBBCEA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D624E2-ADD3-AD1E-E0F2-1B4F58C7D428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01BE3D-09C8-960F-8406-641D81B54EB2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150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C919759-8310-984A-8E73-0AE0C8BB1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672"/>
          <a:stretch/>
        </p:blipFill>
        <p:spPr>
          <a:xfrm>
            <a:off x="2497010" y="2348459"/>
            <a:ext cx="5928209" cy="202469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4D6926-6438-C44B-9ADF-60A085AFA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1766DAB-AA2E-ED42-A34B-5FDC19A972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2F02C0D-473F-F54B-9E97-B4A71A4ECED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5C609A4-D695-A840-8587-F87DB55A6E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B658EE6-E77A-FC43-A580-7A35CDD75ED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B7CF79D-2723-C049-AD43-45F6361DB76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C76ED65-4A06-6747-98C7-C738A716921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1E42209-2685-6B41-92F8-2B84505F94D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D87B425-FD6E-1340-A951-847946C9129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888E28D-9925-6544-9CAE-1BD945EEDA9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22268" y="2590041"/>
            <a:ext cx="1264283" cy="14618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27D6781-E3CC-044A-87EA-EA308F8CA9AA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CB458E8-2A76-3B4F-9B57-5964B9618B58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0165343-94E9-C547-BA23-940217549ED6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6A9A876-769A-7A40-B448-76EB32FA11DC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23107A-669F-7049-9283-7F22F477CB05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D3C3540-4283-F34B-BFCC-3719F0CDB734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030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0735-94F2-B772-0D99-159DF086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05" y="1219202"/>
            <a:ext cx="7315199" cy="3931264"/>
          </a:xfrm>
        </p:spPr>
        <p:txBody>
          <a:bodyPr anchor="ctr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E809B4-3739-025A-5A56-703BF49B38E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22BD91-9A01-82A0-16B5-8CDA91549636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B05229-F32D-23D8-F6D1-DC80F9898648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547325-D674-44C9-2E52-CB1B0C62F258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329279-C3C9-75FC-CE6C-8BE3536815D9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DE2FC8-424E-6B90-8CF0-339A10899A63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D0EDA9D-052C-EA76-410E-71DBEAB5C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76" b="18954"/>
          <a:stretch/>
        </p:blipFill>
        <p:spPr>
          <a:xfrm>
            <a:off x="8127104" y="1219200"/>
            <a:ext cx="4064896" cy="5638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978C886-0736-532B-4AB7-FF7EFF9A67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1200" y="526939"/>
            <a:ext cx="2209800" cy="4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2423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lassic Dark Green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7069A0-6D04-01A2-1CCF-F5A9F78E027C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9E97EB-BEDF-215F-8512-81A388F7B967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C6835C-4CB0-697F-0DB9-D2AA04B980D5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7B309E-0405-6F37-4554-0C1EC8E0D0AA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7085E5-B0F1-2DBB-F044-6F916D0F621B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42E99A-A68A-D658-9DA0-1C93019BEDAE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8270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(Classic Dark Green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9B4EF4C5-351D-0B4C-FD03-FBD3BB4BD9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016" r="19837" b="11674"/>
          <a:stretch/>
        </p:blipFill>
        <p:spPr>
          <a:xfrm>
            <a:off x="6013815" y="-1"/>
            <a:ext cx="6178185" cy="68580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3BD68B0-820B-2D9D-12A1-6462CD8D3654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D77BF5-F95C-B494-EA1D-2886F1437506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3AC7AF-B7CC-400F-AC9C-F49630FF18BA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D0835E-094B-6B2B-91B1-76F71A3C900D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8725BF-93FD-2057-1EA7-F239CE2E9F86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9D165B-BD32-52C3-70AF-B91B6170BE6A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287DD694-E4B8-CB80-7639-AFECEEEC8F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196" y="5272391"/>
            <a:ext cx="4421389" cy="916479"/>
          </a:xfrm>
          <a:prstGeom prst="rect">
            <a:avLst/>
          </a:prstGeom>
        </p:spPr>
      </p:pic>
      <p:sp>
        <p:nvSpPr>
          <p:cNvPr id="11" name="Text Placeholder 47">
            <a:extLst>
              <a:ext uri="{FF2B5EF4-FFF2-40B4-BE49-F238E27FC236}">
                <a16:creationId xmlns:a16="http://schemas.microsoft.com/office/drawing/2014/main" id="{C4BD515B-003F-55FE-8267-7139A446B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453" y="3822970"/>
            <a:ext cx="6273262" cy="68205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Title 48">
            <a:extLst>
              <a:ext uri="{FF2B5EF4-FFF2-40B4-BE49-F238E27FC236}">
                <a16:creationId xmlns:a16="http://schemas.microsoft.com/office/drawing/2014/main" id="{D9CC2B41-13BA-94F4-3339-DE9ADBFB86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453" y="1512266"/>
            <a:ext cx="8080394" cy="1916734"/>
          </a:xfrm>
          <a:noFill/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 and title line 2 and a third 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035956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S White Full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1525" y="1049125"/>
            <a:ext cx="10973593" cy="628785"/>
          </a:xfrm>
        </p:spPr>
        <p:txBody>
          <a:bodyPr>
            <a:normAutofit/>
          </a:bodyPr>
          <a:lstStyle>
            <a:lvl1pPr algn="l"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303075" y="6449681"/>
            <a:ext cx="3585852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b="0" i="0">
                <a:solidFill>
                  <a:schemeClr val="bg1">
                    <a:lumMod val="65000"/>
                  </a:schemeClr>
                </a:solidFill>
                <a:latin typeface="Neue Haas Grotesk Text Pro" panose="020B0504020202020204" pitchFamily="34" charset="77"/>
              </a:rPr>
              <a:t>© 2021 SemperVirens. All rights reserved.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B26C93-BE41-40D4-B5B4-BA1D025E7169}"/>
              </a:ext>
            </a:extLst>
          </p:cNvPr>
          <p:cNvCxnSpPr>
            <a:cxnSpLocks/>
          </p:cNvCxnSpPr>
          <p:nvPr userDrawn="1"/>
        </p:nvCxnSpPr>
        <p:spPr>
          <a:xfrm>
            <a:off x="2226543" y="302459"/>
            <a:ext cx="0" cy="485439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9CDBEE-06D4-4DCC-BBAC-A72D420920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1840" y="378556"/>
            <a:ext cx="4876800" cy="366184"/>
          </a:xfrm>
        </p:spPr>
        <p:txBody>
          <a:bodyPr anchor="ctr"/>
          <a:lstStyle>
            <a:lvl1pPr marL="0" indent="0">
              <a:buNone/>
              <a:defRPr sz="1400" b="0" i="0" spc="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CONTENT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98896-55C1-42E6-9842-149F051D0E58}"/>
              </a:ext>
            </a:extLst>
          </p:cNvPr>
          <p:cNvSpPr txBox="1"/>
          <p:nvPr userDrawn="1"/>
        </p:nvSpPr>
        <p:spPr>
          <a:xfrm>
            <a:off x="834289" y="6460665"/>
            <a:ext cx="170110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b="0" i="0" spc="400">
                <a:solidFill>
                  <a:schemeClr val="bg1">
                    <a:lumMod val="65000"/>
                  </a:schemeClr>
                </a:solidFill>
                <a:latin typeface="Neue Haas Grotesk Text Pro" panose="020B0504020202020204" pitchFamily="34" charset="77"/>
              </a:rPr>
              <a:t>CONFIDENTIAL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897A44-96B2-1845-B661-B619B98D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62" y="335377"/>
            <a:ext cx="1631981" cy="431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7E6BD1-B729-F841-B5D8-5C088EA8E101}"/>
              </a:ext>
            </a:extLst>
          </p:cNvPr>
          <p:cNvSpPr txBox="1"/>
          <p:nvPr userDrawn="1"/>
        </p:nvSpPr>
        <p:spPr>
          <a:xfrm>
            <a:off x="173897" y="6447745"/>
            <a:ext cx="95131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2426C29-E4CD-4846-83BC-3305DE632C7E}" type="slidenum">
              <a:rPr lang="en-US" sz="933" b="0" i="0" smtClean="0">
                <a:solidFill>
                  <a:schemeClr val="bg1">
                    <a:lumMod val="65000"/>
                  </a:schemeClr>
                </a:solidFill>
                <a:latin typeface="Neue Haas Grotesk Text Pro" panose="020B0504020202020204" pitchFamily="34" charset="77"/>
              </a:rPr>
              <a:t>‹#›</a:t>
            </a:fld>
            <a:endParaRPr lang="en-US" sz="933" b="0" i="0">
              <a:solidFill>
                <a:schemeClr val="bg1">
                  <a:lumMod val="65000"/>
                </a:schemeClr>
              </a:solidFill>
              <a:latin typeface="Neue Haas Grotesk Text Pro" panose="020B0504020202020204" pitchFamily="34" charset="77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394AC8-99AC-9740-BE57-769C0A01D74A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074D7F-4D62-164A-B28C-C0306C5CDA49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1111C4-252A-4642-879F-79E5AA6589C1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98F336-6655-9A4B-AF33-AA12436959D7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E674D7-020E-FE46-9E4F-86BA3AE48E51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D53E38-78C1-2246-9B46-248F3A92B73D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A7B36A9-853D-E941-A137-5C08C39B1DF9}"/>
              </a:ext>
            </a:extLst>
          </p:cNvPr>
          <p:cNvSpPr/>
          <p:nvPr userDrawn="1"/>
        </p:nvSpPr>
        <p:spPr>
          <a:xfrm>
            <a:off x="9746854" y="183339"/>
            <a:ext cx="2280143" cy="6966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Neue Haas Grotesk Tex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742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ral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E4010DF-5F4E-6548-8F30-C190FC92E074}"/>
              </a:ext>
            </a:extLst>
          </p:cNvPr>
          <p:cNvSpPr/>
          <p:nvPr userDrawn="1"/>
        </p:nvSpPr>
        <p:spPr>
          <a:xfrm>
            <a:off x="649552" y="6254292"/>
            <a:ext cx="3562773" cy="5848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Neue Haas Grotesk Text Pro" panose="020B0504020202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48FC52-00B0-EF4E-A3C7-B9963E0AD05B}"/>
              </a:ext>
            </a:extLst>
          </p:cNvPr>
          <p:cNvSpPr/>
          <p:nvPr userDrawn="1"/>
        </p:nvSpPr>
        <p:spPr>
          <a:xfrm>
            <a:off x="9881191" y="113415"/>
            <a:ext cx="2140688" cy="85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Neue Haas Grotesk Text Pro" panose="020B0504020202020204" pitchFamily="34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66E51C-3057-444A-B5DA-45BCCC156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B0D0965-E2B5-7A46-AC8B-33F3681D2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00"/>
          <a:stretch/>
        </p:blipFill>
        <p:spPr>
          <a:xfrm>
            <a:off x="2" y="-740627"/>
            <a:ext cx="3956863" cy="89378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86BF12C-B67C-2C4A-904C-BC205E13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632" y="2073242"/>
            <a:ext cx="7456104" cy="2335727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49703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S White 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10563763" y="-883499"/>
            <a:ext cx="744741" cy="2511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 defTabSz="108786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rgbClr val="E0E3E3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947" y="1049126"/>
            <a:ext cx="10973593" cy="628785"/>
          </a:xfrm>
        </p:spPr>
        <p:txBody>
          <a:bodyPr>
            <a:normAutofit/>
          </a:bodyPr>
          <a:lstStyle>
            <a:lvl1pPr algn="l"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303075" y="6449681"/>
            <a:ext cx="3585852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b="0" i="0">
                <a:solidFill>
                  <a:schemeClr val="bg1">
                    <a:lumMod val="65000"/>
                  </a:schemeClr>
                </a:solidFill>
                <a:latin typeface="Neue Haas Grotesk Text Pro" panose="020B0504020202020204" pitchFamily="34" charset="77"/>
              </a:rPr>
              <a:t>© 2023 SemperVirens. All rights reserved.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68037-84E7-4C9A-821C-1A43D80541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808669"/>
            <a:ext cx="10972800" cy="4630233"/>
          </a:xfrm>
        </p:spPr>
        <p:txBody>
          <a:bodyPr/>
          <a:lstStyle>
            <a:lvl1pPr marL="304784" indent="-304784">
              <a:buFont typeface="Arial" panose="020B0604020202020204" pitchFamily="34" charset="0"/>
              <a:buChar char="•"/>
              <a:defRPr sz="2667" b="0" i="0">
                <a:solidFill>
                  <a:schemeClr val="tx2"/>
                </a:solidFill>
              </a:defRPr>
            </a:lvl1pPr>
            <a:lvl2pPr marL="731484" indent="-304784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</a:defRPr>
            </a:lvl2pPr>
            <a:lvl3pPr marL="1219140" indent="-304784">
              <a:buFont typeface="Arial" panose="020B0604020202020204" pitchFamily="34" charset="0"/>
              <a:buChar char="•"/>
              <a:defRPr sz="2133" b="0" i="0">
                <a:solidFill>
                  <a:schemeClr val="tx2"/>
                </a:solidFill>
              </a:defRPr>
            </a:lvl3pPr>
            <a:lvl4pPr marL="1858606" indent="-226208">
              <a:buFont typeface="Arial" panose="020B0604020202020204" pitchFamily="34" charset="0"/>
              <a:buChar char="•"/>
              <a:defRPr sz="1867" b="0" i="0">
                <a:solidFill>
                  <a:schemeClr val="tx2"/>
                </a:solidFill>
              </a:defRPr>
            </a:lvl4pPr>
            <a:lvl5pPr marL="2383776" indent="-206366">
              <a:buFont typeface="Arial" panose="020B0604020202020204" pitchFamily="34" charset="0"/>
              <a:buChar char="•"/>
              <a:defRPr sz="1867"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76B50-E463-46CE-9B7D-4F8AA3F2C7FE}"/>
              </a:ext>
            </a:extLst>
          </p:cNvPr>
          <p:cNvSpPr txBox="1"/>
          <p:nvPr userDrawn="1"/>
        </p:nvSpPr>
        <p:spPr>
          <a:xfrm>
            <a:off x="834289" y="6460665"/>
            <a:ext cx="170110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b="0" i="0" spc="400">
                <a:solidFill>
                  <a:schemeClr val="bg1">
                    <a:lumMod val="65000"/>
                  </a:schemeClr>
                </a:solidFill>
                <a:latin typeface="Neue Haas Grotesk Text Pro" panose="020B0504020202020204" pitchFamily="34" charset="77"/>
              </a:rPr>
              <a:t>CONFIDENTIAL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BF8514-0E5E-4DA0-B203-E996C5E98141}"/>
              </a:ext>
            </a:extLst>
          </p:cNvPr>
          <p:cNvCxnSpPr>
            <a:cxnSpLocks/>
          </p:cNvCxnSpPr>
          <p:nvPr userDrawn="1"/>
        </p:nvCxnSpPr>
        <p:spPr>
          <a:xfrm>
            <a:off x="2226543" y="302461"/>
            <a:ext cx="0" cy="485439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E14A153-BA06-42D3-85B0-45A4428336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1840" y="378556"/>
            <a:ext cx="4876800" cy="366184"/>
          </a:xfrm>
        </p:spPr>
        <p:txBody>
          <a:bodyPr anchor="ctr"/>
          <a:lstStyle>
            <a:lvl1pPr marL="0" indent="0">
              <a:buNone/>
              <a:defRPr sz="1400" b="0" i="0" spc="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CONTENT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3AF66C2-369D-7242-88DB-F9CB0D6A8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63" y="335378"/>
            <a:ext cx="1631981" cy="431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9E4C0A-5109-7F4E-954B-AC34C2F852D5}"/>
              </a:ext>
            </a:extLst>
          </p:cNvPr>
          <p:cNvSpPr txBox="1"/>
          <p:nvPr userDrawn="1"/>
        </p:nvSpPr>
        <p:spPr>
          <a:xfrm>
            <a:off x="173898" y="6447745"/>
            <a:ext cx="95131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2426C29-E4CD-4846-83BC-3305DE632C7E}" type="slidenum">
              <a:rPr lang="en-US" sz="933" b="0" i="0" smtClean="0">
                <a:solidFill>
                  <a:schemeClr val="bg1">
                    <a:lumMod val="65000"/>
                  </a:schemeClr>
                </a:solidFill>
                <a:latin typeface="Neue Haas Grotesk Text Pro" panose="020B0504020202020204" pitchFamily="34" charset="77"/>
              </a:rPr>
              <a:t>‹#›</a:t>
            </a:fld>
            <a:endParaRPr lang="en-US" sz="933" b="0" i="0">
              <a:solidFill>
                <a:schemeClr val="bg1">
                  <a:lumMod val="65000"/>
                </a:schemeClr>
              </a:solidFill>
              <a:latin typeface="Neue Haas Grotesk Text Pro" panose="020B0504020202020204" pitchFamily="34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536C58-810E-5A4A-B71B-45260EBD83A7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4D83FF-A316-814A-B108-33A1ABEECC99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A0AE60-B3CD-5A40-A359-B8C9E891377A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A4E958-7E74-F94F-BC03-22FDCE86F163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E7594D-9041-9B45-A1F5-D3A3D9EBAC20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379DF4-AC4A-7D4E-B312-E3ED816E6B35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91857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46E6CF-2188-F340-AAC1-285212DFABBC}"/>
              </a:ext>
            </a:extLst>
          </p:cNvPr>
          <p:cNvSpPr txBox="1"/>
          <p:nvPr userDrawn="1"/>
        </p:nvSpPr>
        <p:spPr>
          <a:xfrm>
            <a:off x="128460" y="6457297"/>
            <a:ext cx="95131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2426C29-E4CD-4846-83BC-3305DE632C7E}" type="slidenum">
              <a:rPr lang="en-US" sz="933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‹#›</a:t>
            </a:fld>
            <a:endParaRPr lang="en-US" sz="933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57DE6-42B6-CD44-9145-DC39E8FD1D2B}"/>
              </a:ext>
            </a:extLst>
          </p:cNvPr>
          <p:cNvSpPr txBox="1"/>
          <p:nvPr userDrawn="1"/>
        </p:nvSpPr>
        <p:spPr>
          <a:xfrm>
            <a:off x="3360757" y="6496127"/>
            <a:ext cx="547049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>
                <a:solidFill>
                  <a:schemeClr val="bg1">
                    <a:lumMod val="75000"/>
                  </a:schemeClr>
                </a:solidFill>
              </a:rPr>
              <a:t>© 2024 SemperVirens.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3955C6-7A9E-440A-BEC5-8C926A32150F}"/>
              </a:ext>
            </a:extLst>
          </p:cNvPr>
          <p:cNvSpPr/>
          <p:nvPr userDrawn="1"/>
        </p:nvSpPr>
        <p:spPr>
          <a:xfrm>
            <a:off x="423336" y="372533"/>
            <a:ext cx="169333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B565D-9036-4F1A-83C7-770227610DD2}"/>
              </a:ext>
            </a:extLst>
          </p:cNvPr>
          <p:cNvSpPr txBox="1"/>
          <p:nvPr userDrawn="1"/>
        </p:nvSpPr>
        <p:spPr>
          <a:xfrm>
            <a:off x="702736" y="377777"/>
            <a:ext cx="834813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320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20243-A1A3-40DC-A0FB-87CE7F6DC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2733" y="372533"/>
            <a:ext cx="8288867" cy="635000"/>
          </a:xfrm>
        </p:spPr>
        <p:txBody>
          <a:bodyPr anchor="ctr"/>
          <a:lstStyle>
            <a:lvl1pPr marL="0" indent="0">
              <a:buNone/>
              <a:defRPr sz="2400"/>
            </a:lvl1pPr>
            <a:lvl2pPr marL="426677" indent="0">
              <a:buNone/>
              <a:defRPr/>
            </a:lvl2pPr>
            <a:lvl3pPr marL="914309" indent="0">
              <a:buNone/>
              <a:defRPr/>
            </a:lvl3pPr>
            <a:lvl4pPr marL="1632318" indent="0">
              <a:buNone/>
              <a:defRPr/>
            </a:lvl4pPr>
            <a:lvl5pPr marL="2177304" indent="0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1789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274641"/>
            <a:ext cx="11074400" cy="78589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E1D8C8-BD2C-594C-9CDC-D4B628F16BCA}"/>
              </a:ext>
            </a:extLst>
          </p:cNvPr>
          <p:cNvSpPr/>
          <p:nvPr userDrawn="1"/>
        </p:nvSpPr>
        <p:spPr>
          <a:xfrm rot="5400000">
            <a:off x="6058427" y="-6058421"/>
            <a:ext cx="75159" cy="121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44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V Bod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10563763" y="-883499"/>
            <a:ext cx="744741" cy="2511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marL="0" marR="0" lvl="0" indent="0" algn="ctr" defTabSz="1087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E0E3E3"/>
              </a:solidFill>
              <a:effectLst/>
              <a:uLnTx/>
              <a:uFillTx/>
              <a:latin typeface="Neue Haas Grotesk Text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3984966-F0A6-0B45-A558-2E6A855B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47" y="548642"/>
            <a:ext cx="10973593" cy="628785"/>
          </a:xfrm>
        </p:spPr>
        <p:txBody>
          <a:bodyPr>
            <a:noAutofit/>
          </a:bodyPr>
          <a:lstStyle>
            <a:lvl1pPr algn="l">
              <a:defRPr sz="3867" b="0" i="0">
                <a:solidFill>
                  <a:schemeClr val="accent6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B80A9-D787-4708-93B4-A7BFE6E853C7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B2E68-411D-4310-9B97-8B215341E7DF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E01D49-65F8-48CF-A715-EC8DE589F939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E84DCA-BF04-4F81-935A-5DFCB2962495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9D3360-BB43-4CF3-BB70-E35D63521E45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8C59E-DC03-4219-99C0-6D0BC688F166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18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V Bod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10563763" y="-883499"/>
            <a:ext cx="744741" cy="2511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marL="0" marR="0" lvl="0" indent="0" algn="ctr" defTabSz="1087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E0E3E3"/>
              </a:solidFill>
              <a:effectLst/>
              <a:uLnTx/>
              <a:uFillTx/>
              <a:latin typeface="Neue Haas Grotesk Text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3984966-F0A6-0B45-A558-2E6A855B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48" y="548642"/>
            <a:ext cx="10973593" cy="628785"/>
          </a:xfrm>
        </p:spPr>
        <p:txBody>
          <a:bodyPr>
            <a:noAutofit/>
          </a:bodyPr>
          <a:lstStyle>
            <a:lvl1pPr algn="l">
              <a:defRPr sz="3867" b="0" i="0">
                <a:solidFill>
                  <a:schemeClr val="accent6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B80A9-D787-4708-93B4-A7BFE6E853C7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B2E68-411D-4310-9B97-8B215341E7DF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E01D49-65F8-48CF-A715-EC8DE589F939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E84DCA-BF04-4F81-935A-5DFCB2962495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9D3360-BB43-4CF3-BB70-E35D63521E45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8C59E-DC03-4219-99C0-6D0BC688F166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 panose="020B0504020202020204" pitchFamily="34" charset="77"/>
                <a:ea typeface="+mn-ea"/>
                <a:cs typeface="+mn-cs"/>
              </a:endParaRPr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9B77D6D7-FB1E-B8AC-4595-187B1C934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773" y="144321"/>
            <a:ext cx="1253711" cy="2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V Bod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10563764" y="-883499"/>
            <a:ext cx="744741" cy="2511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marL="0" marR="0" lvl="0" indent="0" algn="ctr" defTabSz="1087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E0E3E3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3984966-F0A6-0B45-A558-2E6A855B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49" y="548644"/>
            <a:ext cx="10973593" cy="628785"/>
          </a:xfrm>
        </p:spPr>
        <p:txBody>
          <a:bodyPr>
            <a:noAutofit/>
          </a:bodyPr>
          <a:lstStyle>
            <a:lvl1pPr algn="l">
              <a:defRPr sz="3867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B80A9-D787-4708-93B4-A7BFE6E853C7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B2E68-411D-4310-9B97-8B215341E7DF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E01D49-65F8-48CF-A715-EC8DE589F939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E84DCA-BF04-4F81-935A-5DFCB2962495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9D3360-BB43-4CF3-BB70-E35D63521E45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8C59E-DC03-4219-99C0-6D0BC688F166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25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D564-2A83-7B28-AEF0-BF4DB8FC4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18D6F-D2F5-BF54-E817-F719869E2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BAD50-6185-EC2F-EF19-9FE48981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FCCC-DDA1-1B47-A762-073D4F5463D8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EFD05-59B6-B1D4-8BC3-124ACAF7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79611-31CA-640C-397D-057B7AE9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0576-CB3D-AF41-9AE9-32EB02D5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56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(Dark 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362F348-676F-6A5B-8B37-D36E846498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196" y="5272393"/>
            <a:ext cx="4421389" cy="91647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49189E5-459F-C688-A8FD-16B621E7A4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737" b="2202"/>
          <a:stretch/>
        </p:blipFill>
        <p:spPr>
          <a:xfrm>
            <a:off x="7418221" y="151029"/>
            <a:ext cx="4773779" cy="6706971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A1DC9F-4CC6-8B0C-8A1A-792E30A82C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452" y="3822971"/>
            <a:ext cx="6273263" cy="68205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ABA97B8B-EAEC-6A6E-7153-E7307762D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453" y="1512266"/>
            <a:ext cx="8080395" cy="1916735"/>
          </a:xfrm>
          <a:noFill/>
        </p:spPr>
        <p:txBody>
          <a:bodyPr/>
          <a:lstStyle>
            <a:lvl1pPr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 and title line 2 and a third line goes here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DE91FE-611F-B986-1671-954D37418B53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B0FB902-AFA7-AFC1-DE01-683BA0DD3337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1A7AD0C-1766-A6D2-FA25-731A4DB9BB19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C5BFB9-DBAC-FA69-57EA-F25C81E4BE9A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DD7ADF5-5866-E640-6D1A-DF0D7CDCF5A6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2416F0-0167-D75B-9A58-5FF8CDF89D12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309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9B4EF4C5-351D-0B4C-FD03-FBD3BB4BD9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016" r="19837" b="11674"/>
          <a:stretch/>
        </p:blipFill>
        <p:spPr>
          <a:xfrm>
            <a:off x="6013815" y="-1"/>
            <a:ext cx="6178185" cy="6858001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A1DC9F-4CC6-8B0C-8A1A-792E30A82C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453" y="4076579"/>
            <a:ext cx="6273262" cy="1553733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3D3D3D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ABA97B8B-EAEC-6A6E-7153-E7307762D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453" y="1963487"/>
            <a:ext cx="8080394" cy="1916734"/>
          </a:xfrm>
          <a:noFill/>
        </p:spPr>
        <p:txBody>
          <a:bodyPr/>
          <a:lstStyle>
            <a:lvl1pPr>
              <a:defRPr sz="48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 and title line 2 and a third line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02C5D0C-34DA-F124-055E-0D3B12DCAD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747" y="532589"/>
            <a:ext cx="4411363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19D94C4-F414-44FB-41A2-F949C1749C5B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7DB73A-54AE-DD51-6279-733919100098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1D5C3-6F84-A1B0-77FD-00B615480846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8CCFC1-BE29-EFEE-9E8B-8D6A082DE296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DCF3E3-5B04-A6F5-5863-9709ECE39D0C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0FA4A5-25E7-BF9C-2D7A-3D7BE5C98F72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84EFACB4-AB4A-063F-3C34-E2648D841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016" r="62298" b="11674"/>
          <a:stretch/>
        </p:blipFill>
        <p:spPr>
          <a:xfrm>
            <a:off x="9277875" y="-1"/>
            <a:ext cx="2905693" cy="685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A7B0C0-1C7F-557C-E022-AEB84032A6CF}"/>
              </a:ext>
            </a:extLst>
          </p:cNvPr>
          <p:cNvSpPr txBox="1"/>
          <p:nvPr userDrawn="1"/>
        </p:nvSpPr>
        <p:spPr>
          <a:xfrm>
            <a:off x="7488820" y="-713256"/>
            <a:ext cx="400110" cy="3153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13352" marR="0" indent="-213352" algn="l" defTabSz="543705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Wingdings" pitchFamily="2" charset="2"/>
              <a:buChar char="ü"/>
              <a:tabLst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4846"/>
              </a:solidFill>
              <a:effectLst/>
              <a:uLnTx/>
              <a:uFillTx/>
              <a:latin typeface="Neue Haas Grotesk Text Pro" panose="020B0504020202020204" pitchFamily="34" charset="77"/>
              <a:ea typeface="MS PGothic" pitchFamily="3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2971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9B4EF4C5-351D-0B4C-FD03-FBD3BB4BD9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016" r="19837" b="11674"/>
          <a:stretch/>
        </p:blipFill>
        <p:spPr>
          <a:xfrm>
            <a:off x="6013817" y="-1"/>
            <a:ext cx="6178185" cy="6858001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A1DC9F-4CC6-8B0C-8A1A-792E30A82C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452" y="4076580"/>
            <a:ext cx="6273263" cy="1553733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3D3D3D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ABA97B8B-EAEC-6A6E-7153-E7307762D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453" y="1963487"/>
            <a:ext cx="8080395" cy="1916735"/>
          </a:xfrm>
          <a:noFill/>
        </p:spPr>
        <p:txBody>
          <a:bodyPr/>
          <a:lstStyle>
            <a:lvl1pPr>
              <a:defRPr sz="48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 and title line 2 and a third line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02C5D0C-34DA-F124-055E-0D3B12DCAD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748" y="532589"/>
            <a:ext cx="4411363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19D94C4-F414-44FB-41A2-F949C1749C5B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7DB73A-54AE-DD51-6279-733919100098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1D5C3-6F84-A1B0-77FD-00B615480846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8CCFC1-BE29-EFEE-9E8B-8D6A082DE296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DCF3E3-5B04-A6F5-5863-9709ECE39D0C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0FA4A5-25E7-BF9C-2D7A-3D7BE5C98F72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84EFACB4-AB4A-063F-3C34-E2648D841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016" r="62298" b="11674"/>
          <a:stretch/>
        </p:blipFill>
        <p:spPr>
          <a:xfrm>
            <a:off x="9277876" y="-1"/>
            <a:ext cx="2905693" cy="685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A7B0C0-1C7F-557C-E022-AEB84032A6CF}"/>
              </a:ext>
            </a:extLst>
          </p:cNvPr>
          <p:cNvSpPr txBox="1"/>
          <p:nvPr userDrawn="1"/>
        </p:nvSpPr>
        <p:spPr>
          <a:xfrm>
            <a:off x="7488820" y="-712550"/>
            <a:ext cx="400110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13347" marR="0" indent="-213347" algn="l" defTabSz="543692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Wingdings" pitchFamily="2" charset="2"/>
              <a:buChar char="ü"/>
              <a:tabLst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4846"/>
              </a:solidFill>
              <a:effectLst/>
              <a:uLnTx/>
              <a:uFillTx/>
              <a:latin typeface="Neue Haas Grotesk Text Pro" panose="020B0504020202020204" pitchFamily="34" charset="77"/>
              <a:ea typeface="MS PGothic" pitchFamily="3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9097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A8EC360-6212-BE23-5378-DA90D6B91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0552"/>
          <a:stretch/>
        </p:blipFill>
        <p:spPr>
          <a:xfrm>
            <a:off x="8624611" y="398199"/>
            <a:ext cx="3567387" cy="645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899FF-06EB-24C4-9E1C-D1E8AF032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algn="ctr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008E28-374F-D028-DCAE-E130693A2D0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A08E5B-BF7A-A454-F85E-453E073F3E7F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889034-68A5-358D-C8C3-7D1DEB12416E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228724-8DCE-895E-261E-24A65DF1027F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5963DA-8C4D-52C2-E970-64A6D4FC9FB1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ED5966-F907-D943-F4CA-D7E8C290E821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017B8EB-36CE-FFDD-EC4C-F4EAD83A49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39826" y="1485900"/>
            <a:ext cx="9912351" cy="4302125"/>
          </a:xfrm>
          <a:solidFill>
            <a:schemeClr val="bg1"/>
          </a:solidFill>
        </p:spPr>
        <p:txBody>
          <a:bodyPr lIns="182880" tIns="274320" rIns="182880" bIns="274320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98229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0"/>
          <p:cNvSpPr>
            <a:spLocks noGrp="1"/>
          </p:cNvSpPr>
          <p:nvPr>
            <p:ph sz="quarter" idx="10"/>
          </p:nvPr>
        </p:nvSpPr>
        <p:spPr>
          <a:xfrm>
            <a:off x="381949" y="1485901"/>
            <a:ext cx="11428111" cy="4491299"/>
          </a:xfrm>
        </p:spPr>
        <p:txBody>
          <a:bodyPr/>
          <a:lstStyle>
            <a:lvl1pPr>
              <a:defRPr b="0" i="0">
                <a:solidFill>
                  <a:srgbClr val="3D3D3D"/>
                </a:solidFill>
              </a:defRPr>
            </a:lvl1pPr>
            <a:lvl2pPr marL="808242" indent="-264564">
              <a:buSzPct val="80000"/>
              <a:buFont typeface="Arial" panose="020B0604020202020204" pitchFamily="34" charset="0"/>
              <a:buChar char="•"/>
              <a:defRPr b="0" i="0">
                <a:solidFill>
                  <a:srgbClr val="3D3D3D"/>
                </a:solidFill>
              </a:defRPr>
            </a:lvl2pPr>
            <a:lvl3pPr>
              <a:defRPr b="0" i="0">
                <a:solidFill>
                  <a:srgbClr val="3D3D3D"/>
                </a:solidFill>
              </a:defRPr>
            </a:lvl3pPr>
            <a:lvl4pPr>
              <a:defRPr b="0" i="0">
                <a:solidFill>
                  <a:srgbClr val="3D3D3D"/>
                </a:solidFill>
              </a:defRPr>
            </a:lvl4pPr>
            <a:lvl5pPr marL="2383716" indent="-206362">
              <a:buSzPct val="70000"/>
              <a:buFontTx/>
              <a:buBlip>
                <a:blip r:embed="rId2"/>
              </a:buBlip>
              <a:defRPr b="0" i="0">
                <a:solidFill>
                  <a:srgbClr val="3D3D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6A6DA3F-533B-595F-3576-0EF35131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41537"/>
            <a:ext cx="11417484" cy="541179"/>
          </a:xfrm>
        </p:spPr>
        <p:txBody>
          <a:bodyPr/>
          <a:lstStyle>
            <a:lvl1pPr>
              <a:defRPr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6C99DA-8381-9AE8-58AF-7D4082B44A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4773" y="144321"/>
            <a:ext cx="1253711" cy="25987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86C50B0-76E2-247E-2C66-38CA576A867B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D2E4DE-93E3-CC71-EC3F-42A060634968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CFB5AF-D6FD-E2F9-2A1A-F2138201F2F0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E7BD1-C7EA-D2D1-42BE-276352F18B79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56C6C-62BD-300F-0A29-2EFA8AF6A15F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8054AC-DA5C-F001-A276-008FA0E8BB39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6A60C3-C376-6A05-EA27-B1C5EF9A3DD7}"/>
              </a:ext>
            </a:extLst>
          </p:cNvPr>
          <p:cNvSpPr txBox="1"/>
          <p:nvPr userDrawn="1"/>
        </p:nvSpPr>
        <p:spPr>
          <a:xfrm>
            <a:off x="380997" y="6423001"/>
            <a:ext cx="2432483" cy="215444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algn="l"/>
            <a:r>
              <a:rPr lang="en-US" sz="800" b="0" i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©</a:t>
            </a:r>
            <a:fld id="{61F36072-8A80-2B41-B404-5B6EDAA26D3D}" type="datetimeyyyy">
              <a:rPr lang="en-US" sz="800" b="0" i="0" smtClean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2025</a:t>
            </a:fld>
            <a:r>
              <a:rPr lang="en-US" sz="800" b="0" i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 SemperVirens.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5CD52-B25C-B6A0-D506-2CC8A7EC3F08}"/>
              </a:ext>
            </a:extLst>
          </p:cNvPr>
          <p:cNvSpPr txBox="1"/>
          <p:nvPr userDrawn="1"/>
        </p:nvSpPr>
        <p:spPr>
          <a:xfrm>
            <a:off x="11256885" y="6407614"/>
            <a:ext cx="530555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BBE5E1A1-B396-E94B-9848-41A86103EDCD}" type="slidenum">
              <a:rPr lang="en-US" sz="1000" b="0" i="0" smtClean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pPr algn="r"/>
              <a:t>‹#›</a:t>
            </a:fld>
            <a:endParaRPr lang="en-US" sz="1000" b="0" i="0">
              <a:solidFill>
                <a:schemeClr val="bg2">
                  <a:lumMod val="75000"/>
                </a:schemeClr>
              </a:solidFill>
              <a:latin typeface="Neue Haas Grotesk Tex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316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2BF250-EEDF-9C42-AD69-7C072C5CC96B}"/>
              </a:ext>
            </a:extLst>
          </p:cNvPr>
          <p:cNvSpPr/>
          <p:nvPr userDrawn="1"/>
        </p:nvSpPr>
        <p:spPr>
          <a:xfrm>
            <a:off x="9740633" y="116733"/>
            <a:ext cx="2322913" cy="8171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i="0">
              <a:latin typeface="Neue Haas Grotesk Text Pro" panose="020B0504020202020204" pitchFamily="34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936D-4122-3B1B-15B8-3CB1E8BF4D2D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718B92-E568-E187-E463-2D8B9594DAA7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01159C-27A1-AD6A-9B1A-26A7979B404D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E2669A-1D67-06FF-0677-CB752BA5856F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110A69-38E6-9485-239C-000135D31B40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5417A2-F25B-1465-313F-6D3613F86398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126EAD18-D803-2B2D-0AEF-1AE32B8F2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773" y="144321"/>
            <a:ext cx="1253711" cy="259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E2063-0283-C1D5-3A26-8E00FA9FF4B4}"/>
              </a:ext>
            </a:extLst>
          </p:cNvPr>
          <p:cNvSpPr txBox="1"/>
          <p:nvPr userDrawn="1"/>
        </p:nvSpPr>
        <p:spPr>
          <a:xfrm>
            <a:off x="380997" y="6423001"/>
            <a:ext cx="2432483" cy="215444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algn="l"/>
            <a:r>
              <a:rPr lang="en-US" sz="800" b="0" i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©</a:t>
            </a:r>
            <a:fld id="{61F36072-8A80-2B41-B404-5B6EDAA26D3D}" type="datetimeyyyy">
              <a:rPr lang="en-US" sz="800" b="0" i="0" smtClean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2025</a:t>
            </a:fld>
            <a:r>
              <a:rPr lang="en-US" sz="800" b="0" i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 SemperVirens.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9C895-483B-C387-559F-31B9AEA38118}"/>
              </a:ext>
            </a:extLst>
          </p:cNvPr>
          <p:cNvSpPr txBox="1"/>
          <p:nvPr userDrawn="1"/>
        </p:nvSpPr>
        <p:spPr>
          <a:xfrm>
            <a:off x="11256885" y="6407614"/>
            <a:ext cx="530555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BBE5E1A1-B396-E94B-9848-41A86103EDCD}" type="slidenum">
              <a:rPr lang="en-US" sz="1000" b="0" i="0" smtClean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pPr algn="r"/>
              <a:t>‹#›</a:t>
            </a:fld>
            <a:endParaRPr lang="en-US" sz="1000" b="0" i="0">
              <a:solidFill>
                <a:schemeClr val="bg2">
                  <a:lumMod val="75000"/>
                </a:schemeClr>
              </a:solidFill>
              <a:latin typeface="Neue Haas Grotesk Tex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274218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ral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E4010DF-5F4E-6548-8F30-C190FC92E074}"/>
              </a:ext>
            </a:extLst>
          </p:cNvPr>
          <p:cNvSpPr/>
          <p:nvPr userDrawn="1"/>
        </p:nvSpPr>
        <p:spPr>
          <a:xfrm>
            <a:off x="649552" y="6254293"/>
            <a:ext cx="3562773" cy="5848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Neue Haas Grotesk Text Pro" panose="020B0504020202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48FC52-00B0-EF4E-A3C7-B9963E0AD05B}"/>
              </a:ext>
            </a:extLst>
          </p:cNvPr>
          <p:cNvSpPr/>
          <p:nvPr userDrawn="1"/>
        </p:nvSpPr>
        <p:spPr>
          <a:xfrm>
            <a:off x="9881191" y="113416"/>
            <a:ext cx="2140688" cy="85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Neue Haas Grotesk Text Pro" panose="020B0504020202020204" pitchFamily="34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66E51C-3057-444A-B5DA-45BCCC156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B0D0965-E2B5-7A46-AC8B-33F3681D2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00"/>
          <a:stretch/>
        </p:blipFill>
        <p:spPr>
          <a:xfrm>
            <a:off x="3" y="-740627"/>
            <a:ext cx="3956863" cy="89378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86BF12C-B67C-2C4A-904C-BC205E13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632" y="2073243"/>
            <a:ext cx="7456104" cy="2335727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080320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DB207E-6BD3-2848-91BF-A33B36112BD7}"/>
              </a:ext>
            </a:extLst>
          </p:cNvPr>
          <p:cNvCxnSpPr>
            <a:cxnSpLocks/>
          </p:cNvCxnSpPr>
          <p:nvPr userDrawn="1"/>
        </p:nvCxnSpPr>
        <p:spPr>
          <a:xfrm>
            <a:off x="4152411" y="2218052"/>
            <a:ext cx="0" cy="2582333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0"/>
                  </a:schemeClr>
                </a:gs>
                <a:gs pos="24000">
                  <a:schemeClr val="accent1">
                    <a:alpha val="85000"/>
                  </a:schemeClr>
                </a:gs>
                <a:gs pos="85000">
                  <a:schemeClr val="accent1">
                    <a:alpha val="7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8C03CB5-4B97-F34F-AFBD-A6036B01AA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7484" y="2569369"/>
            <a:ext cx="1457661" cy="1679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B7D34D-4EC8-3835-8827-AF3AACE3F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6657" y="3076536"/>
            <a:ext cx="6216567" cy="664797"/>
          </a:xfrm>
        </p:spPr>
        <p:txBody>
          <a:bodyPr anchor="ctr" anchorCtr="0">
            <a:sp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7290ED-7BBC-204E-8D07-E85B3A36AE0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  <a:effectLst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CC85D5-5E1E-E837-4B27-A52DD72DFEF0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610D7F-ED5F-F426-619F-2D9FDE45A12E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200B8F-3077-0C26-14DB-9BD177ECBFEE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3C2CC-917C-D764-6763-D0F8ACA44FF0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BE3148-BA6C-3EDB-A0C1-52425E798D00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8389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2667002" y="-2667001"/>
            <a:ext cx="6858001" cy="1219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 defTabSz="108783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0" i="0">
              <a:solidFill>
                <a:schemeClr val="tx2"/>
              </a:solidFill>
              <a:latin typeface="Neue Haas Grotesk Text Pro" panose="020B0504020202020204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29756CA-0BBE-6D4E-BD52-61B7A907A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672"/>
          <a:stretch/>
        </p:blipFill>
        <p:spPr>
          <a:xfrm>
            <a:off x="2497012" y="2348459"/>
            <a:ext cx="5928209" cy="202469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21C94EB-AAA4-7744-AB5C-31F657503A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96C6862-61EB-6549-AF60-8750F89D6D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EF8FB98-7FAA-3D4C-8CB4-855D0EF289B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BAB11C-F35C-5F4D-9CA5-64FD57273FB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462C5FA-BDF4-5840-B172-FC1833F140D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002D94-09AA-E249-ADCA-576D268FC8C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1B80438-5B48-8C41-8D4E-1D425173482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53AAD2E-E8C7-C848-B60C-7C51C27279A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E511703-B372-C54A-8F72-A9BEE9C7B81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E0851C3-FA1D-FC48-AA2A-07D34A01A17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748DD6-491C-D74B-A3B4-6A567D0AEB06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8C4A0E-7DE0-F445-AB9A-8EB193875E03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54A3C9-D08E-444B-BA67-26776AC4B51F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E82318-74C9-434A-BD91-F28FF665A7A8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767163-DBB7-2B4D-B891-9BE2994D81BE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518B49-D482-FC40-9A05-AF879CDA4704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46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C919759-8310-984A-8E73-0AE0C8BB1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672"/>
          <a:stretch/>
        </p:blipFill>
        <p:spPr>
          <a:xfrm>
            <a:off x="2497012" y="2348459"/>
            <a:ext cx="5928209" cy="202469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4D6926-6438-C44B-9ADF-60A085AFA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1766DAB-AA2E-ED42-A34B-5FDC19A972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2F02C0D-473F-F54B-9E97-B4A71A4ECED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5C609A4-D695-A840-8587-F87DB55A6E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B658EE6-E77A-FC43-A580-7A35CDD75ED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B7CF79D-2723-C049-AD43-45F6361DB76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C76ED65-4A06-6747-98C7-C738A716921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1E42209-2685-6B41-92F8-2B84505F94D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D87B425-FD6E-1340-A951-847946C9129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888E28D-9925-6544-9CAE-1BD945EEDA9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22269" y="2590041"/>
            <a:ext cx="1264283" cy="14618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27D6781-E3CC-044A-87EA-EA308F8CA9AA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CB458E8-2A76-3B4F-9B57-5964B9618B58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0165343-94E9-C547-BA23-940217549ED6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6A9A876-769A-7A40-B448-76EB32FA11DC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23107A-669F-7049-9283-7F22F477CB05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D3C3540-4283-F34B-BFCC-3719F0CDB734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17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A8EC360-6212-BE23-5378-DA90D6B91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0552"/>
          <a:stretch/>
        </p:blipFill>
        <p:spPr>
          <a:xfrm>
            <a:off x="8624611" y="398199"/>
            <a:ext cx="3567386" cy="645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899FF-06EB-24C4-9E1C-D1E8AF032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algn="ctr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008E28-374F-D028-DCAE-E130693A2D02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A08E5B-BF7A-A454-F85E-453E073F3E7F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889034-68A5-358D-C8C3-7D1DEB12416E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228724-8DCE-895E-261E-24A65DF1027F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5963DA-8C4D-52C2-E970-64A6D4FC9FB1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ED5966-F907-D943-F4CA-D7E8C290E821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017B8EB-36CE-FFDD-EC4C-F4EAD83A49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39825" y="1485900"/>
            <a:ext cx="9912350" cy="4302125"/>
          </a:xfrm>
          <a:solidFill>
            <a:schemeClr val="bg1"/>
          </a:solidFill>
        </p:spPr>
        <p:txBody>
          <a:bodyPr lIns="182880" tIns="274320" rIns="182880" bIns="274320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92371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0"/>
          <p:cNvSpPr>
            <a:spLocks noGrp="1"/>
          </p:cNvSpPr>
          <p:nvPr>
            <p:ph sz="quarter" idx="10"/>
          </p:nvPr>
        </p:nvSpPr>
        <p:spPr>
          <a:xfrm>
            <a:off x="381947" y="1485901"/>
            <a:ext cx="11428111" cy="4491298"/>
          </a:xfrm>
        </p:spPr>
        <p:txBody>
          <a:bodyPr/>
          <a:lstStyle>
            <a:lvl1pPr>
              <a:defRPr b="0" i="0">
                <a:solidFill>
                  <a:srgbClr val="3D3D3D"/>
                </a:solidFill>
              </a:defRPr>
            </a:lvl1pPr>
            <a:lvl2pPr marL="808262" indent="-264571">
              <a:buSzPct val="80000"/>
              <a:buFont typeface="Arial" panose="020B0604020202020204" pitchFamily="34" charset="0"/>
              <a:buChar char="•"/>
              <a:defRPr b="0" i="0">
                <a:solidFill>
                  <a:srgbClr val="3D3D3D"/>
                </a:solidFill>
              </a:defRPr>
            </a:lvl2pPr>
            <a:lvl3pPr>
              <a:defRPr b="0" i="0">
                <a:solidFill>
                  <a:srgbClr val="3D3D3D"/>
                </a:solidFill>
              </a:defRPr>
            </a:lvl3pPr>
            <a:lvl4pPr>
              <a:defRPr b="0" i="0">
                <a:solidFill>
                  <a:srgbClr val="3D3D3D"/>
                </a:solidFill>
              </a:defRPr>
            </a:lvl4pPr>
            <a:lvl5pPr marL="2383776" indent="-206366">
              <a:buSzPct val="70000"/>
              <a:buFontTx/>
              <a:buBlip>
                <a:blip r:embed="rId2"/>
              </a:buBlip>
              <a:defRPr b="0" i="0">
                <a:solidFill>
                  <a:srgbClr val="3D3D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6A6DA3F-533B-595F-3576-0EF35131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41536"/>
            <a:ext cx="11417484" cy="541179"/>
          </a:xfrm>
        </p:spPr>
        <p:txBody>
          <a:bodyPr/>
          <a:lstStyle>
            <a:lvl1pPr>
              <a:defRPr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6C99DA-8381-9AE8-58AF-7D4082B44A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4771" y="144320"/>
            <a:ext cx="1253711" cy="25987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86C50B0-76E2-247E-2C66-38CA576A867B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D2E4DE-93E3-CC71-EC3F-42A060634968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CFB5AF-D6FD-E2F9-2A1A-F2138201F2F0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E7BD1-C7EA-D2D1-42BE-276352F18B79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56C6C-62BD-300F-0A29-2EFA8AF6A15F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8054AC-DA5C-F001-A276-008FA0E8BB39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6A60C3-C376-6A05-EA27-B1C5EF9A3DD7}"/>
              </a:ext>
            </a:extLst>
          </p:cNvPr>
          <p:cNvSpPr txBox="1"/>
          <p:nvPr userDrawn="1"/>
        </p:nvSpPr>
        <p:spPr>
          <a:xfrm>
            <a:off x="380998" y="6423000"/>
            <a:ext cx="2432482" cy="215444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algn="l"/>
            <a:r>
              <a:rPr lang="en-US" sz="800" b="0" i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©</a:t>
            </a:r>
            <a:fld id="{61F36072-8A80-2B41-B404-5B6EDAA26D3D}" type="datetimeyyyy">
              <a:rPr lang="en-US" sz="800" b="0" i="0" smtClean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2025</a:t>
            </a:fld>
            <a:r>
              <a:rPr lang="en-US" sz="800" b="0" i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t> SemperVirens.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5CD52-B25C-B6A0-D506-2CC8A7EC3F08}"/>
              </a:ext>
            </a:extLst>
          </p:cNvPr>
          <p:cNvSpPr txBox="1"/>
          <p:nvPr userDrawn="1"/>
        </p:nvSpPr>
        <p:spPr>
          <a:xfrm>
            <a:off x="11256885" y="6407612"/>
            <a:ext cx="530554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BBE5E1A1-B396-E94B-9848-41A86103EDCD}" type="slidenum">
              <a:rPr lang="en-US" sz="1000" b="0" i="0" smtClean="0">
                <a:solidFill>
                  <a:schemeClr val="bg2">
                    <a:lumMod val="75000"/>
                  </a:schemeClr>
                </a:solidFill>
                <a:latin typeface="Neue Haas Grotesk Text Pro" panose="020B0504020202020204" pitchFamily="34" charset="77"/>
              </a:rPr>
              <a:pPr algn="r"/>
              <a:t>‹#›</a:t>
            </a:fld>
            <a:endParaRPr lang="en-US" sz="1000" b="0" i="0">
              <a:solidFill>
                <a:schemeClr val="bg2">
                  <a:lumMod val="75000"/>
                </a:schemeClr>
              </a:solidFill>
              <a:latin typeface="Neue Haas Grotesk Tex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464210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10563763" y="-883499"/>
            <a:ext cx="744741" cy="2511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 defTabSz="108786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0" i="0">
              <a:solidFill>
                <a:srgbClr val="E0E3E3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948" y="578692"/>
            <a:ext cx="5590218" cy="628785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63BE392D-0F8E-9C0E-E40C-A385B2200A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485900"/>
            <a:ext cx="5590218" cy="4768851"/>
          </a:xfrm>
        </p:spPr>
        <p:txBody>
          <a:bodyPr/>
          <a:lstStyle>
            <a:lvl1pPr>
              <a:defRPr b="0" i="0">
                <a:solidFill>
                  <a:srgbClr val="3D3D3D"/>
                </a:solidFill>
              </a:defRPr>
            </a:lvl1pPr>
            <a:lvl2pPr>
              <a:defRPr b="0" i="0">
                <a:solidFill>
                  <a:srgbClr val="3D3D3D"/>
                </a:solidFill>
              </a:defRPr>
            </a:lvl2pPr>
            <a:lvl3pPr>
              <a:defRPr b="0" i="0">
                <a:solidFill>
                  <a:srgbClr val="3D3D3D"/>
                </a:solidFill>
              </a:defRPr>
            </a:lvl3pPr>
            <a:lvl4pPr>
              <a:defRPr b="0" i="0">
                <a:solidFill>
                  <a:srgbClr val="3D3D3D"/>
                </a:solidFill>
              </a:defRPr>
            </a:lvl4pPr>
            <a:lvl5pPr>
              <a:defRPr b="0" i="0">
                <a:solidFill>
                  <a:srgbClr val="3D3D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45F4A9-8BC8-360E-4817-CF0FED2896A9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2BD325-B40B-52AD-BC5B-AB53A5E7BB56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059C33-84EF-91CC-2DA4-72D584FE8CF5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77706C-4EE1-F8BD-9801-4B5255BD283B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7B4F88-E311-ED08-5228-74FBB23AE5E1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B171CC-7A91-CEA5-9F84-31414367B6F4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CB500-3712-8726-30B7-842DE74F97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7975" y="0"/>
            <a:ext cx="5590218" cy="6858000"/>
          </a:xfrm>
          <a:solidFill>
            <a:srgbClr val="F8F7F1"/>
          </a:solidFill>
        </p:spPr>
        <p:txBody>
          <a:bodyPr lIns="365760" tIns="640080" rIns="365760" bIns="365760"/>
          <a:lstStyle>
            <a:lvl1pPr>
              <a:lnSpc>
                <a:spcPct val="100000"/>
              </a:lnSpc>
              <a:spcAft>
                <a:spcPts val="800"/>
              </a:spcAft>
              <a:buClr>
                <a:schemeClr val="accent4">
                  <a:lumMod val="75000"/>
                </a:schemeClr>
              </a:buClr>
              <a:defRPr sz="1800" b="0" i="0">
                <a:solidFill>
                  <a:srgbClr val="3D3D3D"/>
                </a:solidFill>
                <a:latin typeface="Neue Haas Grotesk Text Pro" panose="020B0504020202020204" pitchFamily="34" charset="77"/>
              </a:defRPr>
            </a:lvl1pPr>
            <a:lvl2pPr>
              <a:defRPr b="1" i="0">
                <a:solidFill>
                  <a:srgbClr val="3D3D3D"/>
                </a:solidFill>
                <a:latin typeface="Aptos" panose="020B0004020202020204" pitchFamily="34" charset="0"/>
              </a:defRPr>
            </a:lvl2pPr>
            <a:lvl3pPr>
              <a:defRPr b="1" i="0">
                <a:solidFill>
                  <a:srgbClr val="3D3D3D"/>
                </a:solidFill>
                <a:latin typeface="Aptos" panose="020B0004020202020204" pitchFamily="34" charset="0"/>
              </a:defRPr>
            </a:lvl3pPr>
            <a:lvl4pPr>
              <a:defRPr b="1" i="0">
                <a:solidFill>
                  <a:srgbClr val="3D3D3D"/>
                </a:solidFill>
                <a:latin typeface="Aptos" panose="020B0004020202020204" pitchFamily="34" charset="0"/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Key Points get called out here</a:t>
            </a:r>
          </a:p>
        </p:txBody>
      </p:sp>
    </p:spTree>
    <p:extLst>
      <p:ext uri="{BB962C8B-B14F-4D97-AF65-F5344CB8AC3E}">
        <p14:creationId xmlns:p14="http://schemas.microsoft.com/office/powerpoint/2010/main" val="28059795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10563763" y="-883499"/>
            <a:ext cx="744741" cy="2511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 defTabSz="108786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0" i="0">
              <a:solidFill>
                <a:srgbClr val="E0E3E3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948" y="1485900"/>
            <a:ext cx="4312376" cy="432435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536C58-810E-5A4A-B71B-45260EBD83A7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4D83FF-A316-814A-B108-33A1ABEECC99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A0AE60-B3CD-5A40-A359-B8C9E891377A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A4E958-7E74-F94F-BC03-22FDCE86F163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E7594D-9041-9B45-A1F5-D3A3D9EBAC20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379DF4-AC4A-7D4E-B312-E3ED816E6B35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2AACAF-27CB-4539-B8B3-DF997E76A0B3}"/>
              </a:ext>
            </a:extLst>
          </p:cNvPr>
          <p:cNvCxnSpPr>
            <a:cxnSpLocks/>
          </p:cNvCxnSpPr>
          <p:nvPr userDrawn="1"/>
        </p:nvCxnSpPr>
        <p:spPr>
          <a:xfrm>
            <a:off x="5102268" y="1399429"/>
            <a:ext cx="0" cy="4558459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6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ADFA81-00A1-140F-54AF-1472384359EE}"/>
              </a:ext>
            </a:extLst>
          </p:cNvPr>
          <p:cNvCxnSpPr>
            <a:cxnSpLocks/>
          </p:cNvCxnSpPr>
          <p:nvPr userDrawn="1"/>
        </p:nvCxnSpPr>
        <p:spPr>
          <a:xfrm>
            <a:off x="2133553" y="302461"/>
            <a:ext cx="0" cy="485439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8E2710-4F60-C246-EFF0-D8D843A91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01733" y="378556"/>
            <a:ext cx="4876800" cy="366184"/>
          </a:xfrm>
        </p:spPr>
        <p:txBody>
          <a:bodyPr anchor="ctr"/>
          <a:lstStyle>
            <a:lvl1pPr marL="0" indent="0">
              <a:buNone/>
              <a:defRPr sz="1100" b="0" i="0" spc="333" baseline="0">
                <a:solidFill>
                  <a:srgbClr val="3D3D3D"/>
                </a:solidFill>
                <a:latin typeface="Neue Haas Grotesk Text Pro" panose="020B0504020202020204" pitchFamily="34" charset="77"/>
              </a:defRPr>
            </a:lvl1pPr>
          </a:lstStyle>
          <a:p>
            <a:pPr lvl="0"/>
            <a:r>
              <a:rPr lang="en-US"/>
              <a:t>CONTENT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CD1D5F3-244C-D46E-2ADC-247BF6514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80" y="335378"/>
            <a:ext cx="1631981" cy="431009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99CC947-CB4F-BAF7-0832-89EA5A5AEE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0212" y="1485900"/>
            <a:ext cx="6300787" cy="4324350"/>
          </a:xfrm>
        </p:spPr>
        <p:txBody>
          <a:bodyPr anchor="ctr"/>
          <a:lstStyle>
            <a:lvl1pPr>
              <a:defRPr sz="2000" b="0" i="0">
                <a:solidFill>
                  <a:srgbClr val="3D3D3D"/>
                </a:solidFill>
              </a:defRPr>
            </a:lvl1pPr>
            <a:lvl2pPr>
              <a:defRPr sz="2000" b="0" i="0">
                <a:solidFill>
                  <a:srgbClr val="3D3D3D"/>
                </a:solidFill>
              </a:defRPr>
            </a:lvl2pPr>
            <a:lvl3pPr>
              <a:defRPr sz="2000" b="0" i="0">
                <a:solidFill>
                  <a:srgbClr val="3D3D3D"/>
                </a:solidFill>
              </a:defRPr>
            </a:lvl3pPr>
            <a:lvl4pPr>
              <a:defRPr sz="2000" b="0" i="0">
                <a:solidFill>
                  <a:srgbClr val="3D3D3D"/>
                </a:solidFill>
              </a:defRPr>
            </a:lvl4pPr>
            <a:lvl5pPr>
              <a:defRPr sz="2000" b="0" i="0">
                <a:solidFill>
                  <a:srgbClr val="3D3D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146347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10563763" y="-883499"/>
            <a:ext cx="744741" cy="2511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 defTabSz="108786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0" i="0">
              <a:solidFill>
                <a:srgbClr val="E0E3E3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948" y="1230793"/>
            <a:ext cx="10973593" cy="628785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3D3D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BF8514-0E5E-4DA0-B203-E996C5E98141}"/>
              </a:ext>
            </a:extLst>
          </p:cNvPr>
          <p:cNvCxnSpPr>
            <a:cxnSpLocks/>
          </p:cNvCxnSpPr>
          <p:nvPr userDrawn="1"/>
        </p:nvCxnSpPr>
        <p:spPr>
          <a:xfrm>
            <a:off x="2133553" y="302461"/>
            <a:ext cx="0" cy="485439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E14A153-BA06-42D3-85B0-45A4428336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01733" y="378556"/>
            <a:ext cx="4876800" cy="366184"/>
          </a:xfrm>
        </p:spPr>
        <p:txBody>
          <a:bodyPr anchor="ctr"/>
          <a:lstStyle>
            <a:lvl1pPr marL="0" indent="0">
              <a:buNone/>
              <a:defRPr sz="1100" b="0" i="0" spc="333" baseline="0">
                <a:solidFill>
                  <a:srgbClr val="3D3D3D"/>
                </a:solidFill>
                <a:latin typeface="Neue Haas Grotesk Text Pro" panose="020B0504020202020204" pitchFamily="34" charset="77"/>
              </a:defRPr>
            </a:lvl1pPr>
          </a:lstStyle>
          <a:p>
            <a:pPr lvl="0"/>
            <a:r>
              <a:rPr lang="en-US"/>
              <a:t>CONTENT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3AF66C2-369D-7242-88DB-F9CB0D6A8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80" y="335378"/>
            <a:ext cx="1631981" cy="431009"/>
          </a:xfrm>
          <a:prstGeom prst="rect">
            <a:avLst/>
          </a:prstGeom>
        </p:spPr>
      </p:pic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63BE392D-0F8E-9C0E-E40C-A385B2200A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956817"/>
            <a:ext cx="11430000" cy="4297934"/>
          </a:xfrm>
        </p:spPr>
        <p:txBody>
          <a:bodyPr/>
          <a:lstStyle>
            <a:lvl1pPr>
              <a:defRPr b="0" i="0">
                <a:solidFill>
                  <a:srgbClr val="3D3D3D"/>
                </a:solidFill>
              </a:defRPr>
            </a:lvl1pPr>
            <a:lvl2pPr>
              <a:defRPr b="0" i="0">
                <a:solidFill>
                  <a:srgbClr val="3D3D3D"/>
                </a:solidFill>
              </a:defRPr>
            </a:lvl2pPr>
            <a:lvl3pPr>
              <a:defRPr b="0" i="0">
                <a:solidFill>
                  <a:srgbClr val="3D3D3D"/>
                </a:solidFill>
              </a:defRPr>
            </a:lvl3pPr>
            <a:lvl4pPr>
              <a:defRPr b="0" i="0">
                <a:solidFill>
                  <a:srgbClr val="3D3D3D"/>
                </a:solidFill>
              </a:defRPr>
            </a:lvl4pPr>
            <a:lvl5pPr>
              <a:defRPr b="0" i="0">
                <a:solidFill>
                  <a:srgbClr val="3D3D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45F4A9-8BC8-360E-4817-CF0FED2896A9}"/>
              </a:ext>
            </a:extLst>
          </p:cNvPr>
          <p:cNvGrpSpPr/>
          <p:nvPr userDrawn="1"/>
        </p:nvGrpSpPr>
        <p:grpSpPr>
          <a:xfrm>
            <a:off x="1" y="1007"/>
            <a:ext cx="12192000" cy="41636"/>
            <a:chOff x="-873150" y="-401682"/>
            <a:chExt cx="9941518" cy="4571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2BD325-B40B-52AD-BC5B-AB53A5E7BB56}"/>
                </a:ext>
              </a:extLst>
            </p:cNvPr>
            <p:cNvSpPr/>
            <p:nvPr userDrawn="1"/>
          </p:nvSpPr>
          <p:spPr>
            <a:xfrm rot="16200000">
              <a:off x="4081626" y="-1375725"/>
              <a:ext cx="45719" cy="1993805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059C33-84EF-91CC-2DA4-72D584FE8CF5}"/>
                </a:ext>
              </a:extLst>
            </p:cNvPr>
            <p:cNvSpPr/>
            <p:nvPr userDrawn="1"/>
          </p:nvSpPr>
          <p:spPr>
            <a:xfrm rot="16200000">
              <a:off x="8048606" y="-1375725"/>
              <a:ext cx="45719" cy="199380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77706C-4EE1-F8BD-9801-4B5255BD283B}"/>
                </a:ext>
              </a:extLst>
            </p:cNvPr>
            <p:cNvSpPr/>
            <p:nvPr userDrawn="1"/>
          </p:nvSpPr>
          <p:spPr>
            <a:xfrm rot="16200000">
              <a:off x="2094699" y="-1375725"/>
              <a:ext cx="45719" cy="1993805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7B4F88-E311-ED08-5228-74FBB23AE5E1}"/>
                </a:ext>
              </a:extLst>
            </p:cNvPr>
            <p:cNvSpPr/>
            <p:nvPr userDrawn="1"/>
          </p:nvSpPr>
          <p:spPr>
            <a:xfrm rot="16200000">
              <a:off x="100893" y="-1375725"/>
              <a:ext cx="45719" cy="1993805"/>
            </a:xfrm>
            <a:prstGeom prst="rect">
              <a:avLst/>
            </a:prstGeom>
            <a:solidFill>
              <a:srgbClr val="81C78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B171CC-7A91-CEA5-9F84-31414367B6F4}"/>
                </a:ext>
              </a:extLst>
            </p:cNvPr>
            <p:cNvSpPr/>
            <p:nvPr userDrawn="1"/>
          </p:nvSpPr>
          <p:spPr>
            <a:xfrm rot="16200000">
              <a:off x="6068555" y="-1375725"/>
              <a:ext cx="45719" cy="1993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0" i="0"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35033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0999" y="541536"/>
            <a:ext cx="11430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style.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0998" y="1485900"/>
            <a:ext cx="11430001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91440" rIns="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859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</p:sldLayoutIdLst>
  <p:transition>
    <p:fade/>
  </p:transition>
  <p:hf sldNum="0" hdr="0" ftr="0" dt="0"/>
  <p:txStyles>
    <p:titleStyle>
      <a:lvl1pPr algn="l" defTabSz="543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i="0" kern="1200" spc="20" baseline="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Browallia New" panose="020B0604020202020204" pitchFamily="34" charset="0"/>
        </a:defRPr>
      </a:lvl1pPr>
      <a:lvl2pPr algn="l" defTabSz="54370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533">
          <a:solidFill>
            <a:srgbClr val="286664"/>
          </a:solidFill>
          <a:latin typeface="Cambria" charset="0"/>
          <a:ea typeface="MS PGothic" pitchFamily="34" charset="-128"/>
          <a:cs typeface="Cambria" charset="0"/>
        </a:defRPr>
      </a:lvl2pPr>
      <a:lvl3pPr algn="l" defTabSz="54370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533">
          <a:solidFill>
            <a:srgbClr val="286664"/>
          </a:solidFill>
          <a:latin typeface="Cambria" charset="0"/>
          <a:ea typeface="MS PGothic" pitchFamily="34" charset="-128"/>
          <a:cs typeface="Cambria" charset="0"/>
        </a:defRPr>
      </a:lvl3pPr>
      <a:lvl4pPr algn="l" defTabSz="54370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533">
          <a:solidFill>
            <a:srgbClr val="286664"/>
          </a:solidFill>
          <a:latin typeface="Cambria" charset="0"/>
          <a:ea typeface="MS PGothic" pitchFamily="34" charset="-128"/>
          <a:cs typeface="Cambria" charset="0"/>
        </a:defRPr>
      </a:lvl4pPr>
      <a:lvl5pPr algn="l" defTabSz="54370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533">
          <a:solidFill>
            <a:srgbClr val="286664"/>
          </a:solidFill>
          <a:latin typeface="Cambria" charset="0"/>
          <a:ea typeface="MS PGothic" pitchFamily="34" charset="-128"/>
          <a:cs typeface="Cambria" charset="0"/>
        </a:defRPr>
      </a:lvl5pPr>
      <a:lvl6pPr marL="380990" algn="l" defTabSz="543705" rtl="0" eaLnBrk="1" fontAlgn="base" hangingPunct="1">
        <a:spcBef>
          <a:spcPct val="0"/>
        </a:spcBef>
        <a:spcAft>
          <a:spcPct val="0"/>
        </a:spcAft>
        <a:defRPr sz="5067">
          <a:solidFill>
            <a:srgbClr val="1C4846"/>
          </a:solidFill>
          <a:latin typeface="Calibri" charset="0"/>
          <a:ea typeface="ＭＳ Ｐゴシック" charset="0"/>
          <a:cs typeface="ＭＳ Ｐゴシック" charset="0"/>
        </a:defRPr>
      </a:lvl6pPr>
      <a:lvl7pPr marL="761981" algn="l" defTabSz="543705" rtl="0" eaLnBrk="1" fontAlgn="base" hangingPunct="1">
        <a:spcBef>
          <a:spcPct val="0"/>
        </a:spcBef>
        <a:spcAft>
          <a:spcPct val="0"/>
        </a:spcAft>
        <a:defRPr sz="5067">
          <a:solidFill>
            <a:srgbClr val="1C4846"/>
          </a:solidFill>
          <a:latin typeface="Calibri" charset="0"/>
          <a:ea typeface="ＭＳ Ｐゴシック" charset="0"/>
          <a:cs typeface="ＭＳ Ｐゴシック" charset="0"/>
        </a:defRPr>
      </a:lvl7pPr>
      <a:lvl8pPr marL="1142971" algn="l" defTabSz="543705" rtl="0" eaLnBrk="1" fontAlgn="base" hangingPunct="1">
        <a:spcBef>
          <a:spcPct val="0"/>
        </a:spcBef>
        <a:spcAft>
          <a:spcPct val="0"/>
        </a:spcAft>
        <a:defRPr sz="5067">
          <a:solidFill>
            <a:srgbClr val="1C4846"/>
          </a:solidFill>
          <a:latin typeface="Calibri" charset="0"/>
          <a:ea typeface="ＭＳ Ｐゴシック" charset="0"/>
          <a:cs typeface="ＭＳ Ｐゴシック" charset="0"/>
        </a:defRPr>
      </a:lvl8pPr>
      <a:lvl9pPr marL="1523962" algn="l" defTabSz="543705" rtl="0" eaLnBrk="1" fontAlgn="base" hangingPunct="1">
        <a:spcBef>
          <a:spcPct val="0"/>
        </a:spcBef>
        <a:spcAft>
          <a:spcPct val="0"/>
        </a:spcAft>
        <a:defRPr sz="5067">
          <a:solidFill>
            <a:srgbClr val="1C4846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13352" indent="-213352" algn="l" defTabSz="543705" rtl="0" eaLnBrk="1" fontAlgn="base" hangingPunct="1">
        <a:lnSpc>
          <a:spcPct val="90000"/>
        </a:lnSpc>
        <a:spcBef>
          <a:spcPts val="400"/>
        </a:spcBef>
        <a:spcAft>
          <a:spcPts val="400"/>
        </a:spcAft>
        <a:buSzPct val="80000"/>
        <a:buFont typeface="Wingdings" pitchFamily="2" charset="2"/>
        <a:buChar char="ü"/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1pPr>
      <a:lvl2pPr marL="640062" indent="-213352" algn="l" defTabSz="543705" rtl="0" eaLnBrk="1" fontAlgn="base" hangingPunct="1">
        <a:lnSpc>
          <a:spcPct val="90000"/>
        </a:lnSpc>
        <a:spcBef>
          <a:spcPts val="400"/>
        </a:spcBef>
        <a:spcAft>
          <a:spcPts val="400"/>
        </a:spcAft>
        <a:buSzPct val="100000"/>
        <a:buFont typeface="Arial"/>
        <a:buChar char="•"/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2pPr>
      <a:lvl3pPr marL="1127730" indent="-213352" algn="l" defTabSz="543705" rtl="0" eaLnBrk="1" fontAlgn="base" hangingPunct="1">
        <a:lnSpc>
          <a:spcPct val="90000"/>
        </a:lnSpc>
        <a:spcBef>
          <a:spcPts val="400"/>
        </a:spcBef>
        <a:spcAft>
          <a:spcPts val="400"/>
        </a:spcAft>
        <a:buSzPct val="80000"/>
        <a:buFont typeface="Lucida Grande" charset="0"/>
        <a:buChar char="−"/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3pPr>
      <a:lvl4pPr marL="1858652" indent="-226213" algn="l" defTabSz="5437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4pPr>
      <a:lvl5pPr marL="2383836" indent="-206370" algn="l" defTabSz="5437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70000"/>
        <a:buBlip>
          <a:blip r:embed="rId40"/>
        </a:buBlip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5pPr>
      <a:lvl6pPr marL="2993346" indent="-272123" algn="l" defTabSz="54424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92" indent="-272123" algn="l" defTabSz="54424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37" indent="-272123" algn="l" defTabSz="54424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082" indent="-272123" algn="l" defTabSz="54424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424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45" algn="l" defTabSz="54424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490" algn="l" defTabSz="54424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735" algn="l" defTabSz="54424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980" algn="l" defTabSz="54424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224" algn="l" defTabSz="54424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469" algn="l" defTabSz="54424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714" algn="l" defTabSz="54424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3959" algn="l" defTabSz="54424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F26B43"/>
          </p15:clr>
        </p15:guide>
        <p15:guide id="2" pos="24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768">
          <p15:clr>
            <a:srgbClr val="F26B43"/>
          </p15:clr>
        </p15:guide>
        <p15:guide id="5" orient="horz" pos="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0999" y="541536"/>
            <a:ext cx="11430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style.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485900"/>
            <a:ext cx="11430001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91440" rIns="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612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0" r:id="rId8"/>
    <p:sldLayoutId id="2147483721" r:id="rId9"/>
  </p:sldLayoutIdLst>
  <p:transition>
    <p:fade/>
  </p:transition>
  <p:hf sldNum="0" hdr="0" ftr="0" dt="0"/>
  <p:txStyles>
    <p:titleStyle>
      <a:lvl1pPr algn="l" defTabSz="5436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i="0" kern="1200" spc="20" baseline="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Browallia New" panose="020B0604020202020204" pitchFamily="34" charset="0"/>
        </a:defRPr>
      </a:lvl1pPr>
      <a:lvl2pPr algn="l" defTabSz="54369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533">
          <a:solidFill>
            <a:srgbClr val="286664"/>
          </a:solidFill>
          <a:latin typeface="Cambria" charset="0"/>
          <a:ea typeface="MS PGothic" pitchFamily="34" charset="-128"/>
          <a:cs typeface="Cambria" charset="0"/>
        </a:defRPr>
      </a:lvl2pPr>
      <a:lvl3pPr algn="l" defTabSz="54369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533">
          <a:solidFill>
            <a:srgbClr val="286664"/>
          </a:solidFill>
          <a:latin typeface="Cambria" charset="0"/>
          <a:ea typeface="MS PGothic" pitchFamily="34" charset="-128"/>
          <a:cs typeface="Cambria" charset="0"/>
        </a:defRPr>
      </a:lvl3pPr>
      <a:lvl4pPr algn="l" defTabSz="54369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533">
          <a:solidFill>
            <a:srgbClr val="286664"/>
          </a:solidFill>
          <a:latin typeface="Cambria" charset="0"/>
          <a:ea typeface="MS PGothic" pitchFamily="34" charset="-128"/>
          <a:cs typeface="Cambria" charset="0"/>
        </a:defRPr>
      </a:lvl4pPr>
      <a:lvl5pPr algn="l" defTabSz="54369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533">
          <a:solidFill>
            <a:srgbClr val="286664"/>
          </a:solidFill>
          <a:latin typeface="Cambria" charset="0"/>
          <a:ea typeface="MS PGothic" pitchFamily="34" charset="-128"/>
          <a:cs typeface="Cambria" charset="0"/>
        </a:defRPr>
      </a:lvl5pPr>
      <a:lvl6pPr marL="380981" algn="l" defTabSz="543692" rtl="0" eaLnBrk="1" fontAlgn="base" hangingPunct="1">
        <a:spcBef>
          <a:spcPct val="0"/>
        </a:spcBef>
        <a:spcAft>
          <a:spcPct val="0"/>
        </a:spcAft>
        <a:defRPr sz="5067">
          <a:solidFill>
            <a:srgbClr val="1C4846"/>
          </a:solidFill>
          <a:latin typeface="Calibri" charset="0"/>
          <a:ea typeface="ＭＳ Ｐゴシック" charset="0"/>
          <a:cs typeface="ＭＳ Ｐゴシック" charset="0"/>
        </a:defRPr>
      </a:lvl6pPr>
      <a:lvl7pPr marL="761962" algn="l" defTabSz="543692" rtl="0" eaLnBrk="1" fontAlgn="base" hangingPunct="1">
        <a:spcBef>
          <a:spcPct val="0"/>
        </a:spcBef>
        <a:spcAft>
          <a:spcPct val="0"/>
        </a:spcAft>
        <a:defRPr sz="5067">
          <a:solidFill>
            <a:srgbClr val="1C4846"/>
          </a:solidFill>
          <a:latin typeface="Calibri" charset="0"/>
          <a:ea typeface="ＭＳ Ｐゴシック" charset="0"/>
          <a:cs typeface="ＭＳ Ｐゴシック" charset="0"/>
        </a:defRPr>
      </a:lvl7pPr>
      <a:lvl8pPr marL="1142942" algn="l" defTabSz="543692" rtl="0" eaLnBrk="1" fontAlgn="base" hangingPunct="1">
        <a:spcBef>
          <a:spcPct val="0"/>
        </a:spcBef>
        <a:spcAft>
          <a:spcPct val="0"/>
        </a:spcAft>
        <a:defRPr sz="5067">
          <a:solidFill>
            <a:srgbClr val="1C4846"/>
          </a:solidFill>
          <a:latin typeface="Calibri" charset="0"/>
          <a:ea typeface="ＭＳ Ｐゴシック" charset="0"/>
          <a:cs typeface="ＭＳ Ｐゴシック" charset="0"/>
        </a:defRPr>
      </a:lvl8pPr>
      <a:lvl9pPr marL="1523925" algn="l" defTabSz="543692" rtl="0" eaLnBrk="1" fontAlgn="base" hangingPunct="1">
        <a:spcBef>
          <a:spcPct val="0"/>
        </a:spcBef>
        <a:spcAft>
          <a:spcPct val="0"/>
        </a:spcAft>
        <a:defRPr sz="5067">
          <a:solidFill>
            <a:srgbClr val="1C4846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13347" indent="-213347" algn="l" defTabSz="543692" rtl="0" eaLnBrk="1" fontAlgn="base" hangingPunct="1">
        <a:lnSpc>
          <a:spcPct val="90000"/>
        </a:lnSpc>
        <a:spcBef>
          <a:spcPts val="400"/>
        </a:spcBef>
        <a:spcAft>
          <a:spcPts val="400"/>
        </a:spcAft>
        <a:buSzPct val="80000"/>
        <a:buFont typeface="Wingdings" pitchFamily="2" charset="2"/>
        <a:buChar char="ü"/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1pPr>
      <a:lvl2pPr marL="640047" indent="-213347" algn="l" defTabSz="543692" rtl="0" eaLnBrk="1" fontAlgn="base" hangingPunct="1">
        <a:lnSpc>
          <a:spcPct val="90000"/>
        </a:lnSpc>
        <a:spcBef>
          <a:spcPts val="400"/>
        </a:spcBef>
        <a:spcAft>
          <a:spcPts val="400"/>
        </a:spcAft>
        <a:buSzPct val="100000"/>
        <a:buFont typeface="Arial"/>
        <a:buChar char="•"/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2pPr>
      <a:lvl3pPr marL="1127702" indent="-213347" algn="l" defTabSz="543692" rtl="0" eaLnBrk="1" fontAlgn="base" hangingPunct="1">
        <a:lnSpc>
          <a:spcPct val="90000"/>
        </a:lnSpc>
        <a:spcBef>
          <a:spcPts val="400"/>
        </a:spcBef>
        <a:spcAft>
          <a:spcPts val="400"/>
        </a:spcAft>
        <a:buSzPct val="80000"/>
        <a:buFont typeface="Lucida Grande" charset="0"/>
        <a:buChar char="−"/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3pPr>
      <a:lvl4pPr marL="1858606" indent="-226208" algn="l" defTabSz="543692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4pPr>
      <a:lvl5pPr marL="2383776" indent="-206366" algn="l" defTabSz="543692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70000"/>
        <a:buBlip>
          <a:blip r:embed="rId11"/>
        </a:buBlip>
        <a:defRPr sz="2000" b="0" i="0" kern="1200">
          <a:solidFill>
            <a:srgbClr val="3D3D3D"/>
          </a:solidFill>
          <a:latin typeface="Neue Haas Grotesk Text Pro" panose="020B0504020202020204" pitchFamily="34" charset="77"/>
          <a:ea typeface="MS PGothic" pitchFamily="34" charset="-128"/>
          <a:cs typeface="Calibri Light"/>
        </a:defRPr>
      </a:lvl5pPr>
      <a:lvl6pPr marL="2993272" indent="-272116" algn="l" defTabSz="54423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04" indent="-272116" algn="l" defTabSz="54423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35" indent="-272116" algn="l" defTabSz="54423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67" indent="-272116" algn="l" defTabSz="54423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4232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32" algn="l" defTabSz="544232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463" algn="l" defTabSz="544232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694" algn="l" defTabSz="544232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926" algn="l" defTabSz="544232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156" algn="l" defTabSz="544232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388" algn="l" defTabSz="544232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619" algn="l" defTabSz="544232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3850" algn="l" defTabSz="544232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F26B43"/>
          </p15:clr>
        </p15:guide>
        <p15:guide id="2" pos="24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768">
          <p15:clr>
            <a:srgbClr val="F26B43"/>
          </p15:clr>
        </p15:guide>
        <p15:guide id="5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A72_AE48CA4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A73_6A4C409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empervirensvc.sharepoint.com/:x:/r/sites/OutsideAdvisors/Shared%20Documents/SemperVirens%20Investment%20Advisors/Ecosystem/Portfolio/Portfolio%20SemperSystem%20Dashboard.xlsx?d=wa335ec7df047464aaecbb59ce21bab87&amp;csf=1&amp;web=1&amp;e=eqNGH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A7F_AA9D5AD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hyperlink" Target="https://sempervirensvc.sharepoint.com/:x:/r/sites/OutsideAdvisors/Shared%20Documents/SemperVirens%20Investment%20Advisors/Ecosystem/Portfolio/Portfolio%20SemperSystem%20Dashboard.xlsx?d=wa335ec7df047464aaecbb59ce21bab87&amp;csf=1&amp;web=1&amp;e=qTm4kb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hyperlink" Target="https://docs.google.com/spreadsheets/d/1bazu16njcMaL1edy4DAkq_eHuZ03XJxC3oCh8hg69JQ/edit?usp=sharing" TargetMode="Externa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docs.google.com/spreadsheets/d/1bazu16njcMaL1edy4DAkq_eHuZ03XJxC3oCh8hg69JQ/edit?usp=sharing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6.png"/><Relationship Id="rId11" Type="http://schemas.openxmlformats.org/officeDocument/2006/relationships/image" Target="../media/image50.png"/><Relationship Id="rId5" Type="http://schemas.openxmlformats.org/officeDocument/2006/relationships/image" Target="../media/image55.pn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3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Portfolio </a:t>
            </a:r>
            <a:r>
              <a:rPr lang="en-US" sz="5400" dirty="0" err="1"/>
              <a:t>SemperSystem</a:t>
            </a:r>
            <a:r>
              <a:rPr lang="en-US" sz="5400" dirty="0"/>
              <a:t> Evolution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7F94-E5C9-4C44-D5A7-1F2CFEE01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96CF958-D61B-499F-0E50-21BABBE71F6A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92D460FE-EB71-8B03-A922-DCBE37DE59C2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ARR Update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7912F8F-3578-74A9-0E36-359263EAB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862241"/>
              </p:ext>
            </p:extLst>
          </p:nvPr>
        </p:nvGraphicFramePr>
        <p:xfrm>
          <a:off x="169679" y="1093314"/>
          <a:ext cx="11869433" cy="20250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2092">
                  <a:extLst>
                    <a:ext uri="{9D8B030D-6E8A-4147-A177-3AD203B41FA5}">
                      <a16:colId xmlns:a16="http://schemas.microsoft.com/office/drawing/2014/main" val="2338245033"/>
                    </a:ext>
                  </a:extLst>
                </a:gridCol>
                <a:gridCol w="1417674">
                  <a:extLst>
                    <a:ext uri="{9D8B030D-6E8A-4147-A177-3AD203B41FA5}">
                      <a16:colId xmlns:a16="http://schemas.microsoft.com/office/drawing/2014/main" val="3305214008"/>
                    </a:ext>
                  </a:extLst>
                </a:gridCol>
                <a:gridCol w="1174011">
                  <a:extLst>
                    <a:ext uri="{9D8B030D-6E8A-4147-A177-3AD203B41FA5}">
                      <a16:colId xmlns:a16="http://schemas.microsoft.com/office/drawing/2014/main" val="1735566233"/>
                    </a:ext>
                  </a:extLst>
                </a:gridCol>
                <a:gridCol w="1306917">
                  <a:extLst>
                    <a:ext uri="{9D8B030D-6E8A-4147-A177-3AD203B41FA5}">
                      <a16:colId xmlns:a16="http://schemas.microsoft.com/office/drawing/2014/main" val="3837702315"/>
                    </a:ext>
                  </a:extLst>
                </a:gridCol>
                <a:gridCol w="1331887">
                  <a:extLst>
                    <a:ext uri="{9D8B030D-6E8A-4147-A177-3AD203B41FA5}">
                      <a16:colId xmlns:a16="http://schemas.microsoft.com/office/drawing/2014/main" val="2128955080"/>
                    </a:ext>
                  </a:extLst>
                </a:gridCol>
                <a:gridCol w="1268586">
                  <a:extLst>
                    <a:ext uri="{9D8B030D-6E8A-4147-A177-3AD203B41FA5}">
                      <a16:colId xmlns:a16="http://schemas.microsoft.com/office/drawing/2014/main" val="3408597070"/>
                    </a:ext>
                  </a:extLst>
                </a:gridCol>
                <a:gridCol w="1560359">
                  <a:extLst>
                    <a:ext uri="{9D8B030D-6E8A-4147-A177-3AD203B41FA5}">
                      <a16:colId xmlns:a16="http://schemas.microsoft.com/office/drawing/2014/main" val="1617247743"/>
                    </a:ext>
                  </a:extLst>
                </a:gridCol>
                <a:gridCol w="2037907">
                  <a:extLst>
                    <a:ext uri="{9D8B030D-6E8A-4147-A177-3AD203B41FA5}">
                      <a16:colId xmlns:a16="http://schemas.microsoft.com/office/drawing/2014/main" val="3676069972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2400" b="1" err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SemperSystem</a:t>
                      </a:r>
                      <a:r>
                        <a:rPr lang="en-US" sz="2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 ARR Impact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251087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Assumed + Unconfirmed Revenue PY1 - PY5)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Cumulative Revenue Impact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PY7</a:t>
                      </a:r>
                      <a:b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High Confidence Revenue (SV Direct)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PY7</a:t>
                      </a:r>
                      <a:b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Indirect Revenue Growth (ex.  via network, Canopy)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PY7 Pipeline Revenue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PY6</a:t>
                      </a:r>
                      <a:b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High Confidence Revenue (SV Direct)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PY6</a:t>
                      </a:r>
                      <a:b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Indirect Revenue Growth (ex.  via network, Canopy)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PY1 - PY5 Revenue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0299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$23,897,000.00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$81,648,603.09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$5,576,618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$3,527,420.40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$9,910,445.00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$3,347,284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$15,029,972.00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$44,256,864.09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66013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35CC0B8-3B18-D628-4594-752410CEDE14}"/>
              </a:ext>
            </a:extLst>
          </p:cNvPr>
          <p:cNvSpPr txBox="1"/>
          <p:nvPr/>
        </p:nvSpPr>
        <p:spPr>
          <a:xfrm>
            <a:off x="168419" y="3598476"/>
            <a:ext cx="11205986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sz="1600" b="1">
                <a:latin typeface="Neue Haas Grotesk Text Pro" panose="020B0504020202020204" pitchFamily="34" charset="77"/>
              </a:defRPr>
            </a:lvl1pPr>
          </a:lstStyle>
          <a:p>
            <a:pPr algn="l"/>
            <a:r>
              <a:rPr lang="en-US" sz="1100">
                <a:latin typeface="Neue Haas Grotesk Text Pro"/>
              </a:rPr>
              <a:t>Assumed + Unconfirmed Revenue PY1 – PY5:</a:t>
            </a:r>
          </a:p>
          <a:p>
            <a:pPr marL="171450" indent="-171450" algn="l">
              <a:buFont typeface="Arial"/>
              <a:buChar char="•"/>
            </a:pPr>
            <a:r>
              <a:rPr lang="en-US" sz="1100" b="0">
                <a:latin typeface="Neue Haas Grotesk Text Pro"/>
              </a:rPr>
              <a:t>Revenue that </a:t>
            </a:r>
            <a:r>
              <a:rPr lang="en-US" sz="1100" b="0" err="1">
                <a:latin typeface="Neue Haas Grotesk Text Pro"/>
              </a:rPr>
              <a:t>SemperVirens</a:t>
            </a:r>
            <a:r>
              <a:rPr lang="en-US" sz="1100" b="0">
                <a:latin typeface="Neue Haas Grotesk Text Pro"/>
              </a:rPr>
              <a:t> believes to have previously influenced in partnership deals during business operation years PY1 – PY5</a:t>
            </a:r>
          </a:p>
          <a:p>
            <a:pPr marL="171450" indent="-171450" algn="l">
              <a:buFont typeface="Arial"/>
              <a:buChar char="•"/>
            </a:pPr>
            <a:endParaRPr lang="en-US" sz="1100" b="0">
              <a:latin typeface="Neue Haas Grotesk Text Pro"/>
            </a:endParaRPr>
          </a:p>
          <a:p>
            <a:pPr algn="l"/>
            <a:r>
              <a:rPr lang="en-US" sz="1100">
                <a:latin typeface="Neue Haas Grotesk Text Pro"/>
              </a:rPr>
              <a:t>Cumulative Revenue Impact:</a:t>
            </a:r>
          </a:p>
          <a:p>
            <a:pPr marL="171450" indent="-171450" algn="l">
              <a:buFont typeface="Arial"/>
              <a:buChar char="•"/>
            </a:pPr>
            <a:r>
              <a:rPr lang="en-US" sz="1100" b="0">
                <a:latin typeface="Neue Haas Grotesk Text Pro"/>
              </a:rPr>
              <a:t>Confirmed revenue generation from </a:t>
            </a:r>
            <a:r>
              <a:rPr lang="en-US" sz="1100" b="0" err="1">
                <a:latin typeface="Neue Haas Grotesk Text Pro"/>
              </a:rPr>
              <a:t>SemperSystem</a:t>
            </a:r>
            <a:r>
              <a:rPr lang="en-US" sz="1100" b="0">
                <a:latin typeface="Neue Haas Grotesk Text Pro"/>
              </a:rPr>
              <a:t>.</a:t>
            </a:r>
          </a:p>
          <a:p>
            <a:pPr marL="171450" indent="-171450" algn="l">
              <a:buFont typeface="Arial"/>
              <a:buChar char="•"/>
            </a:pPr>
            <a:endParaRPr lang="en-US" sz="1100" b="0">
              <a:latin typeface="Neue Haas Grotesk Text Pro"/>
            </a:endParaRPr>
          </a:p>
          <a:p>
            <a:pPr algn="l"/>
            <a:r>
              <a:rPr lang="en-US" sz="1100">
                <a:latin typeface="Neue Haas Grotesk Text Pro"/>
              </a:rPr>
              <a:t>High Confidence Revenue:</a:t>
            </a:r>
          </a:p>
          <a:p>
            <a:pPr marL="171450" indent="-171450" algn="l">
              <a:buFont typeface="Arial"/>
              <a:buChar char="•"/>
            </a:pPr>
            <a:r>
              <a:rPr lang="en-US" sz="1100" b="0">
                <a:latin typeface="Neue Haas Grotesk Text Pro"/>
              </a:rPr>
              <a:t>Confirmed revenue generation from </a:t>
            </a:r>
            <a:r>
              <a:rPr lang="en-US" sz="1100" b="0" err="1">
                <a:latin typeface="Neue Haas Grotesk Text Pro"/>
              </a:rPr>
              <a:t>SemperSystem</a:t>
            </a:r>
            <a:r>
              <a:rPr lang="en-US" sz="1100" b="0">
                <a:latin typeface="Neue Haas Grotesk Text Pro"/>
              </a:rPr>
              <a:t> in PY7.</a:t>
            </a:r>
          </a:p>
          <a:p>
            <a:pPr algn="l"/>
            <a:endParaRPr lang="en-US" sz="1100">
              <a:latin typeface="Neue Haas Grotesk Text Pro"/>
            </a:endParaRPr>
          </a:p>
          <a:p>
            <a:pPr algn="l"/>
            <a:r>
              <a:rPr lang="en-US" sz="1100">
                <a:latin typeface="Neue Haas Grotesk Text Pro"/>
              </a:rPr>
              <a:t>Indirect Revenue Growth:</a:t>
            </a:r>
          </a:p>
          <a:p>
            <a:pPr marL="171450" indent="-171450" algn="l">
              <a:buFont typeface="Arial"/>
              <a:buChar char="•"/>
            </a:pPr>
            <a:r>
              <a:rPr lang="en-US" sz="1100" b="0">
                <a:latin typeface="Neue Haas Grotesk Text Pro"/>
              </a:rPr>
              <a:t>Confirmed revenue generation from canopy &amp; </a:t>
            </a:r>
            <a:r>
              <a:rPr lang="en-US" sz="1100" b="0" err="1">
                <a:latin typeface="Neue Haas Grotesk Text Pro"/>
              </a:rPr>
              <a:t>SemperVirens</a:t>
            </a:r>
            <a:r>
              <a:rPr lang="en-US" sz="1100" b="0">
                <a:latin typeface="Neue Haas Grotesk Text Pro"/>
              </a:rPr>
              <a:t> network in PY7.</a:t>
            </a:r>
          </a:p>
          <a:p>
            <a:pPr marL="171450" indent="-171450" algn="l">
              <a:buFont typeface="Arial"/>
              <a:buChar char="•"/>
            </a:pPr>
            <a:endParaRPr lang="en-US" sz="1100" b="0">
              <a:latin typeface="Neue Haas Grotesk Text Pro"/>
            </a:endParaRPr>
          </a:p>
          <a:p>
            <a:pPr algn="l"/>
            <a:r>
              <a:rPr lang="en-US" sz="1100">
                <a:latin typeface="Neue Haas Grotesk Text Pro"/>
              </a:rPr>
              <a:t>Pipeline Revenue:</a:t>
            </a:r>
          </a:p>
          <a:p>
            <a:pPr marL="171450" indent="-171450" algn="l">
              <a:buFont typeface="Arial"/>
              <a:buChar char="•"/>
            </a:pPr>
            <a:r>
              <a:rPr lang="en-US" sz="1100" b="0">
                <a:latin typeface="Neue Haas Grotesk Text Pro"/>
              </a:rPr>
              <a:t>Pipeline high confidence or indirect revenue in </a:t>
            </a:r>
            <a:r>
              <a:rPr lang="en-US" sz="1100" b="0" err="1">
                <a:latin typeface="Neue Haas Grotesk Text Pro"/>
              </a:rPr>
              <a:t>SemperVirens</a:t>
            </a:r>
            <a:r>
              <a:rPr lang="en-US" sz="1100" b="0">
                <a:latin typeface="Neue Haas Grotesk Text Pro"/>
              </a:rPr>
              <a:t> portfolio pipeline in PY7.</a:t>
            </a:r>
          </a:p>
          <a:p>
            <a:pPr marL="171450" indent="-171450" algn="l">
              <a:buFont typeface="Arial"/>
              <a:buChar char="•"/>
            </a:pPr>
            <a:endParaRPr lang="en-US" sz="1100" b="0">
              <a:latin typeface="Neue Haas Grotesk Text Pro"/>
            </a:endParaRPr>
          </a:p>
          <a:p>
            <a:pPr algn="l"/>
            <a:endParaRPr lang="en-US" sz="1100" b="0" i="1">
              <a:latin typeface="Neue Haas Grotesk Text Pro"/>
            </a:endParaRPr>
          </a:p>
        </p:txBody>
      </p:sp>
    </p:spTree>
    <p:extLst>
      <p:ext uri="{BB962C8B-B14F-4D97-AF65-F5344CB8AC3E}">
        <p14:creationId xmlns:p14="http://schemas.microsoft.com/office/powerpoint/2010/main" val="292400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E6E7A-C001-8099-622A-F1685542E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089F34-0E24-3C19-CD80-0CD1FB10B99C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D83DA858-EE63-6AED-033D-03CA33CE874C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ARR Update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6D095A-4BC4-6ECD-783A-0AC68970F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537431"/>
              </p:ext>
            </p:extLst>
          </p:nvPr>
        </p:nvGraphicFramePr>
        <p:xfrm>
          <a:off x="169679" y="1093314"/>
          <a:ext cx="11869433" cy="20250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2092">
                  <a:extLst>
                    <a:ext uri="{9D8B030D-6E8A-4147-A177-3AD203B41FA5}">
                      <a16:colId xmlns:a16="http://schemas.microsoft.com/office/drawing/2014/main" val="2338245033"/>
                    </a:ext>
                  </a:extLst>
                </a:gridCol>
                <a:gridCol w="1417674">
                  <a:extLst>
                    <a:ext uri="{9D8B030D-6E8A-4147-A177-3AD203B41FA5}">
                      <a16:colId xmlns:a16="http://schemas.microsoft.com/office/drawing/2014/main" val="3305214008"/>
                    </a:ext>
                  </a:extLst>
                </a:gridCol>
                <a:gridCol w="1174011">
                  <a:extLst>
                    <a:ext uri="{9D8B030D-6E8A-4147-A177-3AD203B41FA5}">
                      <a16:colId xmlns:a16="http://schemas.microsoft.com/office/drawing/2014/main" val="1735566233"/>
                    </a:ext>
                  </a:extLst>
                </a:gridCol>
                <a:gridCol w="1306917">
                  <a:extLst>
                    <a:ext uri="{9D8B030D-6E8A-4147-A177-3AD203B41FA5}">
                      <a16:colId xmlns:a16="http://schemas.microsoft.com/office/drawing/2014/main" val="3837702315"/>
                    </a:ext>
                  </a:extLst>
                </a:gridCol>
                <a:gridCol w="1331887">
                  <a:extLst>
                    <a:ext uri="{9D8B030D-6E8A-4147-A177-3AD203B41FA5}">
                      <a16:colId xmlns:a16="http://schemas.microsoft.com/office/drawing/2014/main" val="2128955080"/>
                    </a:ext>
                  </a:extLst>
                </a:gridCol>
                <a:gridCol w="1268586">
                  <a:extLst>
                    <a:ext uri="{9D8B030D-6E8A-4147-A177-3AD203B41FA5}">
                      <a16:colId xmlns:a16="http://schemas.microsoft.com/office/drawing/2014/main" val="3408597070"/>
                    </a:ext>
                  </a:extLst>
                </a:gridCol>
                <a:gridCol w="1560359">
                  <a:extLst>
                    <a:ext uri="{9D8B030D-6E8A-4147-A177-3AD203B41FA5}">
                      <a16:colId xmlns:a16="http://schemas.microsoft.com/office/drawing/2014/main" val="1617247743"/>
                    </a:ext>
                  </a:extLst>
                </a:gridCol>
                <a:gridCol w="2037907">
                  <a:extLst>
                    <a:ext uri="{9D8B030D-6E8A-4147-A177-3AD203B41FA5}">
                      <a16:colId xmlns:a16="http://schemas.microsoft.com/office/drawing/2014/main" val="3676069972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2400" b="1" dirty="0" err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SemperSystem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 ARR Impact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251087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Assumed + Unconfirmed Revenue PY1 - PY5)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Cumulative Revenue Impact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PY7</a:t>
                      </a:r>
                      <a:b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High Confidence Revenue (SV Direct)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PY7</a:t>
                      </a:r>
                      <a:b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Indirect Revenue Growth (ex.  via network, Canopy)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PY7 Pipeline Revenue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PY6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High Confidence Revenue (SV Direct)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PY6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Indirect Revenue Growth (ex.  via network, Canopy)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PY1 - PY5 Revenue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0299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$23,897,000.00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$81,648,603.09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$5,576,618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$3,527,420.40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$9,910,445.00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$3,347,284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$15,029,972.00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183942"/>
                          </a:solidFill>
                          <a:effectLst/>
                          <a:latin typeface="Aptos"/>
                        </a:rPr>
                        <a:t> $44,256,864.09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66013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999A3A8-72CB-C4BE-631A-480D594B9E0E}"/>
              </a:ext>
            </a:extLst>
          </p:cNvPr>
          <p:cNvSpPr txBox="1"/>
          <p:nvPr/>
        </p:nvSpPr>
        <p:spPr>
          <a:xfrm>
            <a:off x="235143" y="3976162"/>
            <a:ext cx="307336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sz="1600" b="1">
                <a:latin typeface="Neue Haas Grotesk Text Pro" panose="020B0504020202020204" pitchFamily="34" charset="77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err="1">
                <a:latin typeface="Neue Haas Grotesk Text Pro"/>
              </a:rPr>
              <a:t>Wagmo</a:t>
            </a:r>
            <a:r>
              <a:rPr lang="en-US" sz="1200" b="0">
                <a:latin typeface="Neue Haas Grotesk Text Pro"/>
              </a:rPr>
              <a:t>: +$773,000 (ADP Total Source/Marketplace, Sequoia PEO/Employees, </a:t>
            </a:r>
            <a:r>
              <a:rPr lang="en-US" sz="1200" b="0" err="1">
                <a:latin typeface="Neue Haas Grotesk Text Pro"/>
              </a:rPr>
              <a:t>TriNet</a:t>
            </a:r>
            <a:r>
              <a:rPr lang="en-US" sz="1200" b="0">
                <a:latin typeface="Neue Haas Grotesk Text Pro"/>
              </a:rPr>
              <a:t>, Guardian)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518AF4-BCC9-FCE9-96CD-E3928C13B1BC}"/>
              </a:ext>
            </a:extLst>
          </p:cNvPr>
          <p:cNvSpPr txBox="1"/>
          <p:nvPr/>
        </p:nvSpPr>
        <p:spPr>
          <a:xfrm>
            <a:off x="197627" y="3329832"/>
            <a:ext cx="31483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Neue Haas Grotesk Text Pro"/>
              </a:rPr>
              <a:t>PY7 Q3 | </a:t>
            </a:r>
            <a:r>
              <a:rPr lang="en-US" b="0">
                <a:solidFill>
                  <a:schemeClr val="tx1"/>
                </a:solidFill>
                <a:latin typeface="Neue Haas Grotesk Text Pro"/>
              </a:rPr>
              <a:t>Q1 2025</a:t>
            </a:r>
          </a:p>
          <a:p>
            <a:r>
              <a:rPr lang="en-US" b="0">
                <a:solidFill>
                  <a:schemeClr val="tx1"/>
                </a:solidFill>
                <a:latin typeface="Neue Haas Grotesk Text Pro"/>
              </a:rPr>
              <a:t>ARR Growth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D1FBC6-1EA0-A8FD-C2F7-810C812BC3A4}"/>
              </a:ext>
            </a:extLst>
          </p:cNvPr>
          <p:cNvSpPr txBox="1"/>
          <p:nvPr/>
        </p:nvSpPr>
        <p:spPr>
          <a:xfrm>
            <a:off x="3885654" y="3329832"/>
            <a:ext cx="37719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Neue Haas Grotesk Text Pro"/>
              </a:rPr>
              <a:t>Confirmed Partnership Deals | </a:t>
            </a:r>
            <a:r>
              <a:rPr lang="en-US" b="0">
                <a:solidFill>
                  <a:schemeClr val="tx1"/>
                </a:solidFill>
                <a:latin typeface="Neue Haas Grotesk Text Pro"/>
              </a:rPr>
              <a:t>Need ARR Reporting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F45D5-B7BD-3A7E-1D68-0493CE71CD63}"/>
              </a:ext>
            </a:extLst>
          </p:cNvPr>
          <p:cNvSpPr txBox="1"/>
          <p:nvPr/>
        </p:nvSpPr>
        <p:spPr>
          <a:xfrm>
            <a:off x="3885654" y="3976163"/>
            <a:ext cx="3619117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sz="1600" b="1">
                <a:latin typeface="Neue Haas Grotesk Text Pro" panose="020B0504020202020204" pitchFamily="34" charset="77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>
                <a:latin typeface="Neue Haas Grotesk Text Pro"/>
              </a:rPr>
              <a:t>Carrot + Guardian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>
                <a:latin typeface="Neue Haas Grotesk Text Pro"/>
              </a:rPr>
              <a:t>Ladder + Guardian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>
                <a:latin typeface="Neue Haas Grotesk Text Pro"/>
              </a:rPr>
              <a:t>Origin + Guardian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>
                <a:latin typeface="Neue Haas Grotesk Text Pro"/>
              </a:rPr>
              <a:t>Violet + BCBS 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>
                <a:latin typeface="Neue Haas Grotesk Text Pro"/>
              </a:rPr>
              <a:t>Summer + ADP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>
                <a:latin typeface="Neue Haas Grotesk Text Pro"/>
              </a:rPr>
              <a:t>Finch + ADP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 err="1">
                <a:latin typeface="Neue Haas Grotesk Text Pro"/>
              </a:rPr>
              <a:t>Nayya</a:t>
            </a:r>
            <a:r>
              <a:rPr lang="en-US" sz="1100" b="0" dirty="0">
                <a:latin typeface="Neue Haas Grotesk Text Pro"/>
              </a:rPr>
              <a:t> + Workday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>
                <a:latin typeface="Neue Haas Grotesk Text Pro"/>
              </a:rPr>
              <a:t>Gable + Rippling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>
                <a:latin typeface="Neue Haas Grotesk Text Pro"/>
              </a:rPr>
              <a:t>Gable + Remote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dirty="0" err="1">
                <a:latin typeface="Neue Haas Grotesk Text Pro"/>
              </a:rPr>
              <a:t>OneImaging</a:t>
            </a:r>
            <a:r>
              <a:rPr lang="en-US" sz="1100" b="0" dirty="0">
                <a:latin typeface="Neue Haas Grotesk Text Pro"/>
              </a:rPr>
              <a:t> + Sequoia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1" dirty="0" err="1">
                <a:latin typeface="Neue Haas Grotesk Text Pro"/>
              </a:rPr>
              <a:t>TechWolf</a:t>
            </a:r>
            <a:r>
              <a:rPr lang="en-US" sz="1100" b="0" i="1" dirty="0">
                <a:latin typeface="Neue Haas Grotesk Text Pro"/>
              </a:rPr>
              <a:t> + Workday – pending our influence</a:t>
            </a:r>
          </a:p>
          <a:p>
            <a:pPr algn="l"/>
            <a:endParaRPr lang="en-US" sz="1100" b="0" i="1" dirty="0">
              <a:latin typeface="Neue Haas Grotesk Text 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8C2CD-8452-0DE0-32CA-8D58A5BE421F}"/>
              </a:ext>
            </a:extLst>
          </p:cNvPr>
          <p:cNvSpPr txBox="1"/>
          <p:nvPr/>
        </p:nvSpPr>
        <p:spPr>
          <a:xfrm>
            <a:off x="8197281" y="3329832"/>
            <a:ext cx="35641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Neue Haas Grotesk Text Pro"/>
              </a:rPr>
              <a:t>Pending Partnership Deals | </a:t>
            </a:r>
            <a:r>
              <a:rPr lang="en-US" b="0">
                <a:solidFill>
                  <a:schemeClr val="tx1"/>
                </a:solidFill>
                <a:latin typeface="Neue Haas Grotesk Text Pro"/>
              </a:rPr>
              <a:t>Q1 2025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85ED3-1790-87AF-31C6-7C9E88D4D50B}"/>
              </a:ext>
            </a:extLst>
          </p:cNvPr>
          <p:cNvSpPr txBox="1"/>
          <p:nvPr/>
        </p:nvSpPr>
        <p:spPr>
          <a:xfrm>
            <a:off x="8234797" y="3976162"/>
            <a:ext cx="3619117" cy="2723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sz="1600" b="1">
                <a:latin typeface="Neue Haas Grotesk Text Pro" panose="020B0504020202020204" pitchFamily="34" charset="77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>
                <a:latin typeface="Neue Haas Grotesk Text Pro"/>
              </a:rPr>
              <a:t>Cocoon + MetLife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>
                <a:latin typeface="Neue Haas Grotesk Text Pro"/>
              </a:rPr>
              <a:t>Carrot + MetLife. ADP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>
                <a:latin typeface="Neue Haas Grotesk Text Pro"/>
              </a:rPr>
              <a:t>Finch + Unum, MetLife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>
                <a:latin typeface="Neue Haas Grotesk Text Pro"/>
              </a:rPr>
              <a:t>Midi + Cigna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>
                <a:latin typeface="Neue Haas Grotesk Text Pro"/>
              </a:rPr>
              <a:t>Multimodal + GAIG, MetLife, Unum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>
                <a:latin typeface="Neue Haas Grotesk Text Pro"/>
              </a:rPr>
              <a:t>Laguna + Fidelity, MetLife, Premera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>
                <a:latin typeface="Neue Haas Grotesk Text Pro"/>
              </a:rPr>
              <a:t>Origin – Chubb, MetLife, Mastercard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>
                <a:latin typeface="Neue Haas Grotesk Text Pro"/>
              </a:rPr>
              <a:t>Rula – Blue Ventures Fund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>
                <a:latin typeface="Neue Haas Grotesk Text Pro"/>
              </a:rPr>
              <a:t>Spring Health – Highmark, TriNet, Workday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err="1">
                <a:latin typeface="Neue Haas Grotesk Text Pro"/>
              </a:rPr>
              <a:t>Stepful</a:t>
            </a:r>
            <a:r>
              <a:rPr lang="en-US" sz="1100" b="0">
                <a:latin typeface="Neue Haas Grotesk Text Pro"/>
              </a:rPr>
              <a:t> - </a:t>
            </a:r>
            <a:r>
              <a:rPr lang="en-US" sz="1200" b="0" i="0">
                <a:solidFill>
                  <a:srgbClr val="000000"/>
                </a:solidFill>
                <a:effectLst/>
                <a:latin typeface="Aptos"/>
              </a:rPr>
              <a:t>Mercy Health System, Northwell, UPMC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rgbClr val="000000"/>
                </a:solidFill>
                <a:latin typeface="Aptos"/>
              </a:rPr>
              <a:t>Take2 – MetLife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rgbClr val="000000"/>
                </a:solidFill>
                <a:latin typeface="Aptos"/>
              </a:rPr>
              <a:t>Thatch - </a:t>
            </a:r>
            <a:r>
              <a:rPr lang="en-US" sz="1200" b="0" i="0">
                <a:solidFill>
                  <a:srgbClr val="183942"/>
                </a:solidFill>
                <a:effectLst/>
                <a:latin typeface="Aptos"/>
              </a:rPr>
              <a:t>Blue Ventures Fund, Fidelity, MetLife, </a:t>
            </a:r>
            <a:endParaRPr lang="en-US" sz="1200" b="0">
              <a:solidFill>
                <a:srgbClr val="000000"/>
              </a:solidFill>
              <a:latin typeface="Apto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err="1">
                <a:solidFill>
                  <a:srgbClr val="000000"/>
                </a:solidFill>
                <a:latin typeface="Aptos"/>
              </a:rPr>
              <a:t>Wagmo</a:t>
            </a:r>
            <a:r>
              <a:rPr lang="en-US" sz="1200" b="0">
                <a:solidFill>
                  <a:srgbClr val="000000"/>
                </a:solidFill>
                <a:latin typeface="Aptos"/>
              </a:rPr>
              <a:t> - </a:t>
            </a:r>
            <a:r>
              <a:rPr lang="en-US" sz="1200" b="0" i="0">
                <a:solidFill>
                  <a:srgbClr val="000000"/>
                </a:solidFill>
                <a:effectLst/>
                <a:latin typeface="Aptos"/>
              </a:rPr>
              <a:t>Chubb, Unum, Prism, Paychex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rgbClr val="000000"/>
                </a:solidFill>
                <a:latin typeface="Aptos" panose="020B0004020202020204" pitchFamily="34" charset="0"/>
              </a:rPr>
              <a:t>XP Health – Unum</a:t>
            </a:r>
          </a:p>
          <a:p>
            <a:r>
              <a:rPr lang="en-US" sz="1200">
                <a:solidFill>
                  <a:srgbClr val="000000"/>
                </a:solidFill>
                <a:latin typeface="Aptos"/>
              </a:rPr>
              <a:t>31 Pending Partnership Deals </a:t>
            </a:r>
            <a:endParaRPr lang="en-US" sz="11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48778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CFB6-8F81-6FEA-EAC4-C7A495810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B875751-9A36-B4FD-0C73-C40240778722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 dirty="0">
              <a:latin typeface="Neue Haas Grotesk Text Pro"/>
            </a:endParaRPr>
          </a:p>
          <a:p>
            <a:pPr algn="l"/>
            <a:r>
              <a:rPr lang="en-US" dirty="0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 dirty="0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 dirty="0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dirty="0" err="1">
                <a:latin typeface="Neue Haas Grotesk Text Pro"/>
              </a:rPr>
              <a:t>SvS</a:t>
            </a:r>
            <a:r>
              <a:rPr lang="en-US" dirty="0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 dirty="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 dirty="0">
              <a:latin typeface="Neue Haas Grotesk Text Pro"/>
            </a:endParaRPr>
          </a:p>
          <a:p>
            <a:endParaRPr lang="en-US" dirty="0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E17A65B1-F918-B304-18ED-2523F154EBD0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Impact Update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25B93D-456B-0B66-6EA4-C5CE3E82F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68228"/>
              </p:ext>
            </p:extLst>
          </p:nvPr>
        </p:nvGraphicFramePr>
        <p:xfrm>
          <a:off x="5524856" y="2015727"/>
          <a:ext cx="6481686" cy="755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6318">
                  <a:extLst>
                    <a:ext uri="{9D8B030D-6E8A-4147-A177-3AD203B41FA5}">
                      <a16:colId xmlns:a16="http://schemas.microsoft.com/office/drawing/2014/main" val="1617423172"/>
                    </a:ext>
                  </a:extLst>
                </a:gridCol>
                <a:gridCol w="2118731">
                  <a:extLst>
                    <a:ext uri="{9D8B030D-6E8A-4147-A177-3AD203B41FA5}">
                      <a16:colId xmlns:a16="http://schemas.microsoft.com/office/drawing/2014/main" val="2405304382"/>
                    </a:ext>
                  </a:extLst>
                </a:gridCol>
                <a:gridCol w="2156637">
                  <a:extLst>
                    <a:ext uri="{9D8B030D-6E8A-4147-A177-3AD203B41FA5}">
                      <a16:colId xmlns:a16="http://schemas.microsoft.com/office/drawing/2014/main" val="1510711868"/>
                    </a:ext>
                  </a:extLst>
                </a:gridCol>
              </a:tblGrid>
              <a:tr h="151220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Cumulative Revenue Impact</a:t>
                      </a:r>
                      <a:endParaRPr lang="en-US" sz="105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PY7 </a:t>
                      </a:r>
                      <a:b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High Confidence Revenue</a:t>
                      </a:r>
                      <a:endParaRPr lang="en-US" sz="105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PY7 </a:t>
                      </a:r>
                      <a:b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Indirect Revenue Growth</a:t>
                      </a:r>
                      <a:endParaRPr lang="en-US" sz="105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79321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200" b="1" dirty="0">
                          <a:solidFill>
                            <a:srgbClr val="183942"/>
                          </a:solidFill>
                          <a:effectLst/>
                        </a:rPr>
                        <a:t>$82,048,603.09</a:t>
                      </a:r>
                      <a:endParaRPr lang="en-US" sz="105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200" b="1" dirty="0">
                          <a:solidFill>
                            <a:srgbClr val="183942"/>
                          </a:solidFill>
                          <a:effectLst/>
                        </a:rPr>
                        <a:t>$5,976,618</a:t>
                      </a:r>
                      <a:endParaRPr lang="en-US" sz="105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200" b="1" dirty="0">
                          <a:solidFill>
                            <a:srgbClr val="183942"/>
                          </a:solidFill>
                          <a:effectLst/>
                        </a:rPr>
                        <a:t>$3,527,420.40</a:t>
                      </a:r>
                      <a:endParaRPr lang="en-US" sz="105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25189827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2D3E105-A4CB-FAB5-0FB5-1BC6226DF809}"/>
              </a:ext>
            </a:extLst>
          </p:cNvPr>
          <p:cNvSpPr txBox="1"/>
          <p:nvPr/>
        </p:nvSpPr>
        <p:spPr>
          <a:xfrm>
            <a:off x="380766" y="1532194"/>
            <a:ext cx="5144090" cy="1722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algn="l" defTabSz="543705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tabLst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1C4846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Calibri Light"/>
              </a:rPr>
              <a:t>Revenue Impact</a:t>
            </a:r>
          </a:p>
          <a:p>
            <a:pPr marR="0" algn="l" defTabSz="543705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tabLst/>
            </a:pP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1C4846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Calibri Light"/>
              </a:rPr>
              <a:t>Directly driving revenue growth for portfolio companies with a strong pipeline of strategic partnership opportunities in progress. </a:t>
            </a:r>
            <a:endParaRPr kumimoji="0" lang="en-US" sz="1200" i="1" u="none" strike="noStrike" kern="1200" cap="none" spc="0" normalizeH="0" baseline="0" noProof="0" dirty="0">
              <a:ln>
                <a:noFill/>
              </a:ln>
              <a:solidFill>
                <a:srgbClr val="1C4846"/>
              </a:solidFill>
              <a:effectLst/>
              <a:uLnTx/>
              <a:uFillTx/>
              <a:latin typeface="Aptos" panose="020B0004020202020204" pitchFamily="34" charset="0"/>
              <a:ea typeface="MS PGothic" pitchFamily="34" charset="-128"/>
              <a:cs typeface="Calibri Light"/>
            </a:endParaRPr>
          </a:p>
          <a:p>
            <a:pPr marL="285750" marR="0" indent="-285750" algn="l" defTabSz="543705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srgbClr val="1C4846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Calibri Light"/>
              </a:rPr>
              <a:t>$5.9M 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1C4846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Calibri Light"/>
              </a:rPr>
              <a:t>confirmed ARR, tracking towards play year goal $10M</a:t>
            </a:r>
          </a:p>
          <a:p>
            <a:pPr marL="285750" marR="0" indent="-285750" algn="l" defTabSz="543705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srgbClr val="1C4846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Calibri Light"/>
              </a:rPr>
              <a:t>~$80M 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1C4846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Calibri Light"/>
              </a:rPr>
              <a:t>cumulative ARR impact</a:t>
            </a:r>
          </a:p>
          <a:p>
            <a:pPr marL="285750" marR="0" indent="-285750" algn="l" defTabSz="543705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400" dirty="0">
                <a:solidFill>
                  <a:srgbClr val="1C4846"/>
                </a:solidFill>
                <a:latin typeface="Aptos" panose="020B0004020202020204" pitchFamily="34" charset="0"/>
                <a:ea typeface="MS PGothic" pitchFamily="34" charset="-128"/>
                <a:cs typeface="Calibri Light"/>
              </a:rPr>
              <a:t>Recent: </a:t>
            </a:r>
            <a:r>
              <a:rPr lang="en-US" sz="1400" dirty="0" err="1">
                <a:solidFill>
                  <a:srgbClr val="1C4846"/>
                </a:solidFill>
                <a:latin typeface="Aptos" panose="020B0004020202020204" pitchFamily="34" charset="0"/>
                <a:ea typeface="MS PGothic" pitchFamily="34" charset="-128"/>
                <a:cs typeface="Calibri Light"/>
              </a:rPr>
              <a:t>Wagmo</a:t>
            </a:r>
            <a:r>
              <a:rPr lang="en-US" sz="1400" dirty="0">
                <a:solidFill>
                  <a:srgbClr val="1C4846"/>
                </a:solidFill>
                <a:latin typeface="Aptos" panose="020B0004020202020204" pitchFamily="34" charset="0"/>
                <a:ea typeface="MS PGothic" pitchFamily="34" charset="-128"/>
                <a:cs typeface="Calibri Light"/>
              </a:rPr>
              <a:t>, $773K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438FD0-1263-98D4-6E91-7E3A42CADA99}"/>
              </a:ext>
            </a:extLst>
          </p:cNvPr>
          <p:cNvSpPr txBox="1"/>
          <p:nvPr/>
        </p:nvSpPr>
        <p:spPr>
          <a:xfrm>
            <a:off x="380766" y="4028076"/>
            <a:ext cx="11531525" cy="2019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algn="l" defTabSz="543705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tabLst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1C4846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Calibri Light"/>
              </a:rPr>
              <a:t>Strategic Partnerships &amp; Distribution</a:t>
            </a:r>
          </a:p>
          <a:p>
            <a:pPr marL="285750" marR="0" indent="-285750" algn="l" defTabSz="543705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400" b="1" dirty="0" err="1">
                <a:solidFill>
                  <a:srgbClr val="1C4846"/>
                </a:solidFill>
                <a:latin typeface="Aptos" panose="020B0004020202020204" pitchFamily="34" charset="0"/>
                <a:ea typeface="MS PGothic" pitchFamily="34" charset="-128"/>
                <a:cs typeface="Calibri Light"/>
              </a:rPr>
              <a:t>SemperSystem</a:t>
            </a:r>
            <a:r>
              <a:rPr lang="en-US" sz="1400" b="1" dirty="0">
                <a:solidFill>
                  <a:srgbClr val="1C4846"/>
                </a:solidFill>
                <a:latin typeface="Aptos" panose="020B0004020202020204" pitchFamily="34" charset="0"/>
                <a:ea typeface="MS PGothic" pitchFamily="34" charset="-128"/>
                <a:cs typeface="Calibri Light"/>
              </a:rPr>
              <a:t> has influenced 16+ </a:t>
            </a:r>
            <a:r>
              <a:rPr lang="en-US" sz="1400" dirty="0">
                <a:solidFill>
                  <a:srgbClr val="1C4846"/>
                </a:solidFill>
                <a:latin typeface="Aptos" panose="020B0004020202020204" pitchFamily="34" charset="0"/>
                <a:ea typeface="MS PGothic" pitchFamily="34" charset="-128"/>
                <a:cs typeface="Calibri Light"/>
              </a:rPr>
              <a:t>distribution and channel partnerships this plan year</a:t>
            </a:r>
          </a:p>
          <a:p>
            <a:pPr marL="742950" lvl="1" indent="-285750" defTabSz="543705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1C4846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Calibri Light"/>
              </a:rPr>
              <a:t>Guardian embeds Carrot in Hospital Indemnity product</a:t>
            </a:r>
          </a:p>
          <a:p>
            <a:pPr marL="742950" lvl="1" indent="-285750" defTabSz="543705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dirty="0"/>
              <a:t>Violet providing free cultural competence training for network providers at BCBS CA to support equitable healthcare for BIPOC, LGBTQ, and TGNC communities.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1C4846"/>
              </a:solidFill>
              <a:effectLst/>
              <a:uLnTx/>
              <a:uFillTx/>
              <a:latin typeface="Aptos" panose="020B0004020202020204" pitchFamily="34" charset="0"/>
              <a:ea typeface="MS PGothic" pitchFamily="34" charset="-128"/>
              <a:cs typeface="Calibri Light"/>
            </a:endParaRPr>
          </a:p>
          <a:p>
            <a:pPr marL="742950" lvl="1" indent="-285750" defTabSz="543705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Finch enables seamless data connectivity between ADP and third-party HR or benefits platforms.</a:t>
            </a:r>
            <a:endParaRPr lang="en-US" sz="1400" dirty="0">
              <a:solidFill>
                <a:srgbClr val="1C4846"/>
              </a:solidFill>
              <a:latin typeface="Aptos" panose="020B0004020202020204" pitchFamily="34" charset="0"/>
              <a:ea typeface="MS PGothic" pitchFamily="34" charset="-128"/>
              <a:cs typeface="Calibri Light"/>
            </a:endParaRPr>
          </a:p>
          <a:p>
            <a:pPr marL="285750" indent="-285750" defTabSz="543705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C4846"/>
                </a:solidFill>
                <a:latin typeface="Aptos" panose="020B0004020202020204" pitchFamily="34" charset="0"/>
                <a:ea typeface="MS PGothic" pitchFamily="34" charset="-128"/>
                <a:cs typeface="Calibri Light"/>
              </a:rPr>
              <a:t>Tracking 30+ in progress partnerships this plan year</a:t>
            </a:r>
          </a:p>
        </p:txBody>
      </p:sp>
    </p:spTree>
    <p:extLst>
      <p:ext uri="{BB962C8B-B14F-4D97-AF65-F5344CB8AC3E}">
        <p14:creationId xmlns:p14="http://schemas.microsoft.com/office/powerpoint/2010/main" val="244559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72251-7194-95EC-8A14-74DC0ACC4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DAF82E-0103-44B9-AE2C-730A6982C790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D9F2546F-FC29-222F-AB29-1B69D3A240D9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</a:t>
            </a:r>
            <a:r>
              <a:rPr lang="en-US" sz="2800" b="1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Wagmo</a:t>
            </a:r>
            <a:r>
              <a:rPr lang="en-US" sz="2800" b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Case Study</a:t>
            </a:r>
            <a:endParaRPr lang="en-US" sz="2800" b="1" dirty="0">
              <a:solidFill>
                <a:srgbClr val="000000"/>
              </a:solidFill>
              <a:latin typeface="Neue Haas Grotesk Text Pro"/>
              <a:ea typeface="MS PGothic"/>
              <a:cs typeface="Browallia New"/>
            </a:endParaRPr>
          </a:p>
        </p:txBody>
      </p:sp>
      <p:pic>
        <p:nvPicPr>
          <p:cNvPr id="2" name="Picture 1" descr="A green screen with white text&#10;&#10;AI-generated content may be incorrect.">
            <a:extLst>
              <a:ext uri="{FF2B5EF4-FFF2-40B4-BE49-F238E27FC236}">
                <a16:creationId xmlns:a16="http://schemas.microsoft.com/office/drawing/2014/main" id="{84E81C26-5335-F9C5-CF93-7ABCD4DA8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82" y="976800"/>
            <a:ext cx="7904369" cy="575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66CB0-40AA-5B75-6BAC-A0F4C623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166E79-2BA1-AB2F-78C2-BDD50E10B65F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90B58868-B4C4-9AA8-FF07-EBDD09906C7B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  <a:hlinkClick r:id="rId3"/>
              </a:rPr>
              <a:t>SemperSystem : ARR Update</a:t>
            </a:r>
            <a:endParaRPr lang="en-US" sz="2800" b="1" dirty="0">
              <a:solidFill>
                <a:srgbClr val="000000"/>
              </a:solidFill>
              <a:latin typeface="Neue Haas Grotesk Text Pro"/>
              <a:ea typeface="MS PGothic"/>
              <a:cs typeface="Browallia New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EF7BFB-4E33-3A9E-B895-8D1216DEB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901967"/>
              </p:ext>
            </p:extLst>
          </p:nvPr>
        </p:nvGraphicFramePr>
        <p:xfrm>
          <a:off x="380766" y="1093900"/>
          <a:ext cx="11430461" cy="5361252"/>
        </p:xfrm>
        <a:graphic>
          <a:graphicData uri="http://schemas.openxmlformats.org/drawingml/2006/table">
            <a:tbl>
              <a:tblPr/>
              <a:tblGrid>
                <a:gridCol w="1570178">
                  <a:extLst>
                    <a:ext uri="{9D8B030D-6E8A-4147-A177-3AD203B41FA5}">
                      <a16:colId xmlns:a16="http://schemas.microsoft.com/office/drawing/2014/main" val="790842569"/>
                    </a:ext>
                  </a:extLst>
                </a:gridCol>
                <a:gridCol w="1350573">
                  <a:extLst>
                    <a:ext uri="{9D8B030D-6E8A-4147-A177-3AD203B41FA5}">
                      <a16:colId xmlns:a16="http://schemas.microsoft.com/office/drawing/2014/main" val="956503093"/>
                    </a:ext>
                  </a:extLst>
                </a:gridCol>
                <a:gridCol w="911364">
                  <a:extLst>
                    <a:ext uri="{9D8B030D-6E8A-4147-A177-3AD203B41FA5}">
                      <a16:colId xmlns:a16="http://schemas.microsoft.com/office/drawing/2014/main" val="4067900713"/>
                    </a:ext>
                  </a:extLst>
                </a:gridCol>
                <a:gridCol w="1098027">
                  <a:extLst>
                    <a:ext uri="{9D8B030D-6E8A-4147-A177-3AD203B41FA5}">
                      <a16:colId xmlns:a16="http://schemas.microsoft.com/office/drawing/2014/main" val="2071639931"/>
                    </a:ext>
                  </a:extLst>
                </a:gridCol>
                <a:gridCol w="1350573">
                  <a:extLst>
                    <a:ext uri="{9D8B030D-6E8A-4147-A177-3AD203B41FA5}">
                      <a16:colId xmlns:a16="http://schemas.microsoft.com/office/drawing/2014/main" val="2488646931"/>
                    </a:ext>
                  </a:extLst>
                </a:gridCol>
                <a:gridCol w="1350573">
                  <a:extLst>
                    <a:ext uri="{9D8B030D-6E8A-4147-A177-3AD203B41FA5}">
                      <a16:colId xmlns:a16="http://schemas.microsoft.com/office/drawing/2014/main" val="3366508567"/>
                    </a:ext>
                  </a:extLst>
                </a:gridCol>
                <a:gridCol w="1098027">
                  <a:extLst>
                    <a:ext uri="{9D8B030D-6E8A-4147-A177-3AD203B41FA5}">
                      <a16:colId xmlns:a16="http://schemas.microsoft.com/office/drawing/2014/main" val="483075273"/>
                    </a:ext>
                  </a:extLst>
                </a:gridCol>
                <a:gridCol w="1350573">
                  <a:extLst>
                    <a:ext uri="{9D8B030D-6E8A-4147-A177-3AD203B41FA5}">
                      <a16:colId xmlns:a16="http://schemas.microsoft.com/office/drawing/2014/main" val="2601575036"/>
                    </a:ext>
                  </a:extLst>
                </a:gridCol>
                <a:gridCol w="1350573">
                  <a:extLst>
                    <a:ext uri="{9D8B030D-6E8A-4147-A177-3AD203B41FA5}">
                      <a16:colId xmlns:a16="http://schemas.microsoft.com/office/drawing/2014/main" val="2866464704"/>
                    </a:ext>
                  </a:extLst>
                </a:gridCol>
              </a:tblGrid>
              <a:tr h="106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Overview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SemperSystem ARR Impact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09509"/>
                  </a:ext>
                </a:extLst>
              </a:tr>
              <a:tr h="263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SV Portfolio Company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Assumed + Unconfirmed Revenue PY1 - PY5)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Cumulative Revenue Impact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PY7 </a:t>
                      </a:r>
                      <a:b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</a:br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High Confidence Revenue (SV Direct)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PY7 </a:t>
                      </a:r>
                      <a:b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</a:br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Indirect Revenue Growth (ex.  via network, Canopy)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PY7 Pipeline Revenue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PY6</a:t>
                      </a:r>
                      <a:b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</a:br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High Confidence Revenue (SV Direct)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PY6</a:t>
                      </a:r>
                      <a:b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</a:br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Indirect Revenue Growth (ex.  via network, Canopy)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PY1 - PY5 Revenue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439116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TOTALS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$23,897,000.00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 $81,648,603.09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 $5,576,618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 $3,527,420.40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 $9,910,445.00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 $3,347,284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 $15,029,972.00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 $44,256,864.09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53782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A.Team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0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$200,000.00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300" b="1" i="0" u="none" strike="noStrike">
                        <a:solidFill>
                          <a:srgbClr val="183942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300" b="1" i="0" u="none" strike="noStrike">
                        <a:solidFill>
                          <a:srgbClr val="183942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999743"/>
                  </a:ext>
                </a:extLst>
              </a:tr>
              <a:tr h="866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Ashby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$3,328,846.35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$33,918.00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$3,018,063.00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$224,046.60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$52,818.75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769990"/>
                  </a:ext>
                </a:extLst>
              </a:tr>
              <a:tr h="866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Bravely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$200,000.00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430488"/>
                  </a:ext>
                </a:extLst>
              </a:tr>
              <a:tr h="866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Brightline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807579"/>
                  </a:ext>
                </a:extLst>
              </a:tr>
              <a:tr h="866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Brightside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290972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Carrot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$200,000.00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$4,662,038.00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$300,000.00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$4,362,038.00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799265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Charthop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$1,000,000.00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3649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Cleo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$1,095,851.00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$1,095,851.00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858513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Cocoon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$1,819,415.00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$109,415.00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$1,710,000.00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885007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CoverGo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646570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Cylinder (frmr Vivante)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843015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Delfina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$350,000.00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94426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Exceeds.ai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464224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Finch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563134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Formally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395307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Fountain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$6,000,000.00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316576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Gable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$1,000,000.00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202968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Galileo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$388,077.00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$388,077.00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867979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Hatch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046825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Hireguide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3073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Hone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$1,000,000.00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821690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Human Interest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357930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Ianacare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638785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Karat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854678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Kubera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11886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Ladder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$2,002,000.00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$42,000.00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$1,960,000.00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990953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Laguna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000918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Liftoff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906134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Midi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21982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Mosey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210386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Multimodal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315355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Multiverse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$4,204,045.34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$4,204,045.34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809110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Murmur (did they change names?)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                                                             -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5910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Nayya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$1,000,000.00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                                                             -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769734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OneImaging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941180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Origin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$567,248.10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$92,248.10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$475,000.00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99955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Patch Caregiving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904343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Pelago(Quit Genius)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$205,358.00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$205,358.00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11497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Pinwheel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                                                             -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6435526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Praisidio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                                                             -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626669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Remote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$1,020,694.30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$265,694.30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$755,000.00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35004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Rightfoot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                                                             -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05185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Rightway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$2,947,000.00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$5,837,445.00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$500,000.00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$5,337,445.00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035270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Rula (Path)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$5,000,000.00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463469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Salsa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                                                             -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633694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Solara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536998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Spring Health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$41,844,280.00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$1,844,280.00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$40,000,000.00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980015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Stepful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266353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Sully.ai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125253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Summer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$10,229,445.00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$319,000.00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$9,910,445.00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54826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Take2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460547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TechWolf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965580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Terminal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$1,000,000.00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415445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Thatch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611942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Valence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29163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183942"/>
                          </a:solidFill>
                          <a:effectLst/>
                          <a:latin typeface="Aptos" panose="020B0004020202020204" pitchFamily="34" charset="0"/>
                        </a:rPr>
                        <a:t>Vetty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$1,000,000.00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662009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Violet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$150,000.00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$150,000.00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957533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Wagmo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$4,293,860.00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$4,273,700.00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$20,160.00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93937"/>
                  </a:ext>
                </a:extLst>
              </a:tr>
              <a:tr h="82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XP Health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$3,000,000.00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F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$-   </a:t>
                      </a:r>
                    </a:p>
                  </a:txBody>
                  <a:tcPr marL="3375" marR="3375" marT="3375" marB="1620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56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9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18D53-CE72-3072-6DB0-3996676A5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4FB5-440A-5D4E-386F-5A86375526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Portfolio </a:t>
            </a:r>
            <a:r>
              <a:rPr lang="en-US" sz="5400" dirty="0" err="1"/>
              <a:t>SemperSystem</a:t>
            </a:r>
            <a:r>
              <a:rPr lang="en-US" sz="5400" dirty="0"/>
              <a:t> Success 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18042-C4DA-93C0-3235-28E5D88CB0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4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E9C7B-AB6F-E8D1-BDAB-E6A62E0AC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E421E6-91AD-3E01-B722-615375996203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3680973F-825D-BB7F-0C32-E9861E45292A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Portfolio Success Points Update</a:t>
            </a:r>
            <a:endParaRPr lang="en-US" sz="2800" b="1" dirty="0">
              <a:solidFill>
                <a:srgbClr val="0E7A6B"/>
              </a:solidFill>
              <a:latin typeface="Neue Haas Grotesk Text Pro"/>
              <a:ea typeface="MS PGothic"/>
              <a:cs typeface="Browallia New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0570CB-4D6A-6AFD-5A0C-47D130F10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62995"/>
              </p:ext>
            </p:extLst>
          </p:nvPr>
        </p:nvGraphicFramePr>
        <p:xfrm>
          <a:off x="380766" y="1228805"/>
          <a:ext cx="10235195" cy="23284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1392">
                  <a:extLst>
                    <a:ext uri="{9D8B030D-6E8A-4147-A177-3AD203B41FA5}">
                      <a16:colId xmlns:a16="http://schemas.microsoft.com/office/drawing/2014/main" val="87917681"/>
                    </a:ext>
                  </a:extLst>
                </a:gridCol>
                <a:gridCol w="2287969">
                  <a:extLst>
                    <a:ext uri="{9D8B030D-6E8A-4147-A177-3AD203B41FA5}">
                      <a16:colId xmlns:a16="http://schemas.microsoft.com/office/drawing/2014/main" val="1412284537"/>
                    </a:ext>
                  </a:extLst>
                </a:gridCol>
                <a:gridCol w="1784195">
                  <a:extLst>
                    <a:ext uri="{9D8B030D-6E8A-4147-A177-3AD203B41FA5}">
                      <a16:colId xmlns:a16="http://schemas.microsoft.com/office/drawing/2014/main" val="1559419830"/>
                    </a:ext>
                  </a:extLst>
                </a:gridCol>
                <a:gridCol w="2709746">
                  <a:extLst>
                    <a:ext uri="{9D8B030D-6E8A-4147-A177-3AD203B41FA5}">
                      <a16:colId xmlns:a16="http://schemas.microsoft.com/office/drawing/2014/main" val="3613579233"/>
                    </a:ext>
                  </a:extLst>
                </a:gridCol>
                <a:gridCol w="1761893">
                  <a:extLst>
                    <a:ext uri="{9D8B030D-6E8A-4147-A177-3AD203B41FA5}">
                      <a16:colId xmlns:a16="http://schemas.microsoft.com/office/drawing/2014/main" val="641958279"/>
                    </a:ext>
                  </a:extLst>
                </a:gridCol>
              </a:tblGrid>
              <a:tr h="5233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Q3 Current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PY7 – Q3 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PY7 Current Status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PY7 Goal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510152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Growth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 (80)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285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7030A0">
                            <a:tint val="66000"/>
                            <a:satMod val="160000"/>
                          </a:srgbClr>
                        </a:gs>
                        <a:gs pos="50000">
                          <a:srgbClr val="7030A0">
                            <a:tint val="44500"/>
                            <a:satMod val="160000"/>
                          </a:srgbClr>
                        </a:gs>
                        <a:gs pos="100000">
                          <a:srgbClr val="7030A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360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7030A0">
                            <a:tint val="66000"/>
                            <a:satMod val="160000"/>
                          </a:srgbClr>
                        </a:gs>
                        <a:gs pos="50000">
                          <a:srgbClr val="7030A0">
                            <a:tint val="44500"/>
                            <a:satMod val="160000"/>
                          </a:srgbClr>
                        </a:gs>
                        <a:gs pos="100000">
                          <a:srgbClr val="7030A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09902942"/>
                  </a:ext>
                </a:extLst>
              </a:tr>
              <a:tr h="4649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Seed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9949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7030A0">
                            <a:tint val="66000"/>
                            <a:satMod val="160000"/>
                          </a:srgbClr>
                        </a:gs>
                        <a:gs pos="50000">
                          <a:srgbClr val="7030A0">
                            <a:tint val="44500"/>
                            <a:satMod val="160000"/>
                          </a:srgbClr>
                        </a:gs>
                        <a:gs pos="100000">
                          <a:srgbClr val="7030A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7030A0">
                            <a:tint val="66000"/>
                            <a:satMod val="160000"/>
                          </a:srgbClr>
                        </a:gs>
                        <a:gs pos="50000">
                          <a:srgbClr val="7030A0">
                            <a:tint val="44500"/>
                            <a:satMod val="160000"/>
                          </a:srgbClr>
                        </a:gs>
                        <a:gs pos="100000">
                          <a:srgbClr val="7030A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56514016"/>
                  </a:ext>
                </a:extLst>
              </a:tr>
              <a:tr h="3548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160 (150)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8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25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6DAC1-9270-015D-4C10-B3701EE45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6542D8-73F8-DCAD-630C-DAE6C9234A7B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6AEED20D-CD2F-BCC9-BDEC-CECD3421F3D2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1640249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Portfolio Success Points Update – </a:t>
            </a:r>
            <a:r>
              <a:rPr lang="en-US" sz="2800" b="1" dirty="0">
                <a:solidFill>
                  <a:srgbClr val="0E7A6B"/>
                </a:solidFill>
                <a:latin typeface="Neue Haas Grotesk Text Pro"/>
                <a:ea typeface="MS PGothic"/>
                <a:cs typeface="Browallia New"/>
              </a:rPr>
              <a:t>Growth Stage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8DD90-CF88-4FE5-4277-FE3045B21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023466"/>
              </p:ext>
            </p:extLst>
          </p:nvPr>
        </p:nvGraphicFramePr>
        <p:xfrm>
          <a:off x="380765" y="1093548"/>
          <a:ext cx="10636640" cy="41649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59160">
                  <a:extLst>
                    <a:ext uri="{9D8B030D-6E8A-4147-A177-3AD203B41FA5}">
                      <a16:colId xmlns:a16="http://schemas.microsoft.com/office/drawing/2014/main" val="2674096201"/>
                    </a:ext>
                  </a:extLst>
                </a:gridCol>
                <a:gridCol w="2659160">
                  <a:extLst>
                    <a:ext uri="{9D8B030D-6E8A-4147-A177-3AD203B41FA5}">
                      <a16:colId xmlns:a16="http://schemas.microsoft.com/office/drawing/2014/main" val="87917681"/>
                    </a:ext>
                  </a:extLst>
                </a:gridCol>
                <a:gridCol w="2659160">
                  <a:extLst>
                    <a:ext uri="{9D8B030D-6E8A-4147-A177-3AD203B41FA5}">
                      <a16:colId xmlns:a16="http://schemas.microsoft.com/office/drawing/2014/main" val="1412284537"/>
                    </a:ext>
                  </a:extLst>
                </a:gridCol>
                <a:gridCol w="2659160">
                  <a:extLst>
                    <a:ext uri="{9D8B030D-6E8A-4147-A177-3AD203B41FA5}">
                      <a16:colId xmlns:a16="http://schemas.microsoft.com/office/drawing/2014/main" val="1559419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Portfolio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PY7 – Q3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1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Ashby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 8 + Warrant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90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Cylinder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Delfina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51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8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02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Midi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13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Patch Caregiving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24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8767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 (80)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47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3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F656F-C526-44A4-88FC-6140E946E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96F8DB-A298-8B96-031F-81026EE1D4DF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367C13C9-AFD5-0CF4-28BE-62872EFA6C5E}"/>
              </a:ext>
            </a:extLst>
          </p:cNvPr>
          <p:cNvSpPr txBox="1">
            <a:spLocks/>
          </p:cNvSpPr>
          <p:nvPr/>
        </p:nvSpPr>
        <p:spPr bwMode="auto">
          <a:xfrm>
            <a:off x="91069" y="442461"/>
            <a:ext cx="12009862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Portfolio Success Points Update – </a:t>
            </a:r>
            <a:r>
              <a:rPr lang="en-US" sz="2800" b="1" dirty="0">
                <a:latin typeface="Neue Haas Grotesk Text Pro"/>
                <a:ea typeface="MS PGothic"/>
                <a:cs typeface="Browallia New"/>
              </a:rPr>
              <a:t>Seed Stage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1124C2-1D70-8C33-518D-DF59311F9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963771"/>
              </p:ext>
            </p:extLst>
          </p:nvPr>
        </p:nvGraphicFramePr>
        <p:xfrm>
          <a:off x="182138" y="1227363"/>
          <a:ext cx="10636640" cy="374847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59160">
                  <a:extLst>
                    <a:ext uri="{9D8B030D-6E8A-4147-A177-3AD203B41FA5}">
                      <a16:colId xmlns:a16="http://schemas.microsoft.com/office/drawing/2014/main" val="2674096201"/>
                    </a:ext>
                  </a:extLst>
                </a:gridCol>
                <a:gridCol w="2659160">
                  <a:extLst>
                    <a:ext uri="{9D8B030D-6E8A-4147-A177-3AD203B41FA5}">
                      <a16:colId xmlns:a16="http://schemas.microsoft.com/office/drawing/2014/main" val="87917681"/>
                    </a:ext>
                  </a:extLst>
                </a:gridCol>
                <a:gridCol w="2659160">
                  <a:extLst>
                    <a:ext uri="{9D8B030D-6E8A-4147-A177-3AD203B41FA5}">
                      <a16:colId xmlns:a16="http://schemas.microsoft.com/office/drawing/2014/main" val="1412284537"/>
                    </a:ext>
                  </a:extLst>
                </a:gridCol>
                <a:gridCol w="2659160">
                  <a:extLst>
                    <a:ext uri="{9D8B030D-6E8A-4147-A177-3AD203B41FA5}">
                      <a16:colId xmlns:a16="http://schemas.microsoft.com/office/drawing/2014/main" val="1559419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Portfolio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PY7 – Q3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1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90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Kubera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51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OneImaging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8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Sully.ai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02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TechWolf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13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42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24527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47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7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EEFF-F7CC-398D-BCCA-C3B497B2F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1CB1E8-40B9-4C49-4A29-940EBB3DDFFD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21CAD513-14DE-35CD-5802-5F4A4B9137CF}"/>
              </a:ext>
            </a:extLst>
          </p:cNvPr>
          <p:cNvSpPr txBox="1">
            <a:spLocks/>
          </p:cNvSpPr>
          <p:nvPr/>
        </p:nvSpPr>
        <p:spPr bwMode="auto">
          <a:xfrm>
            <a:off x="182138" y="464763"/>
            <a:ext cx="12009862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Portfolio Success Points Update – </a:t>
            </a:r>
            <a:r>
              <a:rPr lang="en-US" sz="2800" b="1" dirty="0">
                <a:solidFill>
                  <a:schemeClr val="accent2"/>
                </a:solidFill>
                <a:latin typeface="Neue Haas Grotesk Text Pro"/>
                <a:ea typeface="MS PGothic"/>
                <a:cs typeface="Browallia New"/>
              </a:rPr>
              <a:t>Wildcard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AE0879-ED89-DDC3-73C0-8F1606DD7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517"/>
              </p:ext>
            </p:extLst>
          </p:nvPr>
        </p:nvGraphicFramePr>
        <p:xfrm>
          <a:off x="182138" y="1227363"/>
          <a:ext cx="10636640" cy="45814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59160">
                  <a:extLst>
                    <a:ext uri="{9D8B030D-6E8A-4147-A177-3AD203B41FA5}">
                      <a16:colId xmlns:a16="http://schemas.microsoft.com/office/drawing/2014/main" val="2674096201"/>
                    </a:ext>
                  </a:extLst>
                </a:gridCol>
                <a:gridCol w="2659160">
                  <a:extLst>
                    <a:ext uri="{9D8B030D-6E8A-4147-A177-3AD203B41FA5}">
                      <a16:colId xmlns:a16="http://schemas.microsoft.com/office/drawing/2014/main" val="87917681"/>
                    </a:ext>
                  </a:extLst>
                </a:gridCol>
                <a:gridCol w="2659160">
                  <a:extLst>
                    <a:ext uri="{9D8B030D-6E8A-4147-A177-3AD203B41FA5}">
                      <a16:colId xmlns:a16="http://schemas.microsoft.com/office/drawing/2014/main" val="1412284537"/>
                    </a:ext>
                  </a:extLst>
                </a:gridCol>
                <a:gridCol w="2659160">
                  <a:extLst>
                    <a:ext uri="{9D8B030D-6E8A-4147-A177-3AD203B41FA5}">
                      <a16:colId xmlns:a16="http://schemas.microsoft.com/office/drawing/2014/main" val="1559419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Portfolio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PY7 – Q3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1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90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Galileo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Hireguide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51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Laguna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8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02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Nayya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13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42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24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42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42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25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42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42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8912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47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29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3C2C-4111-57A3-D8B1-F17CB8207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18">
            <a:extLst>
              <a:ext uri="{FF2B5EF4-FFF2-40B4-BE49-F238E27FC236}">
                <a16:creationId xmlns:a16="http://schemas.microsoft.com/office/drawing/2014/main" id="{061A50D4-84B3-F2B9-B848-B256C1A8E59C}"/>
              </a:ext>
            </a:extLst>
          </p:cNvPr>
          <p:cNvSpPr txBox="1">
            <a:spLocks/>
          </p:cNvSpPr>
          <p:nvPr/>
        </p:nvSpPr>
        <p:spPr bwMode="auto">
          <a:xfrm>
            <a:off x="10571892" y="6141282"/>
            <a:ext cx="1851936" cy="47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algn="l" defTabSz="40778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n-lt"/>
                <a:ea typeface="MS PGothic" pitchFamily="34" charset="-128"/>
                <a:cs typeface="Century Gothic" panose="020B0502020202020204" pitchFamily="34" charset="0"/>
              </a:defRPr>
            </a:lvl1pPr>
            <a:lvl2pPr algn="l" defTabSz="4077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4077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4077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4077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285750" algn="l" defTabSz="407789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571500" algn="l" defTabSz="407789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857250" algn="l" defTabSz="407789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143000" algn="l" defTabSz="407789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543678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lt"/>
                <a:cs typeface="Calibri Light"/>
              </a:rPr>
              <a:t>Workforce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MS PGothic" pitchFamily="34" charset="-128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80EA7A9-9B71-852F-ACF5-305D4937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47" y="436409"/>
            <a:ext cx="10973593" cy="6287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543692"/>
            <a:r>
              <a:rPr lang="en-US" sz="2800" b="1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Portfolio Programming –  Build &amp; Launch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C0A4C-87F6-3845-8691-1FB7BAB03A16}"/>
              </a:ext>
            </a:extLst>
          </p:cNvPr>
          <p:cNvSpPr txBox="1"/>
          <p:nvPr/>
        </p:nvSpPr>
        <p:spPr>
          <a:xfrm>
            <a:off x="917399" y="2189031"/>
            <a:ext cx="3073360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sz="1600" b="1">
                <a:latin typeface="Neue Haas Grotesk Text Pro" panose="020B0504020202020204" pitchFamily="34" charset="77"/>
              </a:defRPr>
            </a:lvl1pPr>
          </a:lstStyle>
          <a:p>
            <a:pPr marL="285750" indent="-285750" algn="l">
              <a:buFont typeface="Arial"/>
              <a:buChar char="•"/>
            </a:pPr>
            <a:endParaRPr lang="en-US" b="0">
              <a:latin typeface="Neue Haas Grotesk Text Pro"/>
            </a:endParaRPr>
          </a:p>
          <a:p>
            <a:pPr marL="285750" indent="-285750" algn="l">
              <a:buFont typeface="Arial"/>
              <a:buChar char="•"/>
            </a:pPr>
            <a:r>
              <a:rPr lang="en-US" b="0">
                <a:latin typeface="Neue Haas Grotesk Text Pro"/>
              </a:rPr>
              <a:t>Presented PM approach at PY6 Q3 Offsite </a:t>
            </a:r>
            <a:endParaRPr lang="en-US" b="0"/>
          </a:p>
          <a:p>
            <a:pPr algn="l"/>
            <a:endParaRPr lang="en-US" b="0">
              <a:latin typeface="Neue Haas Grotesk Text Pro"/>
            </a:endParaRPr>
          </a:p>
          <a:p>
            <a:pPr marL="285750" indent="-285750" algn="l">
              <a:buFont typeface="Arial"/>
              <a:buChar char="•"/>
            </a:pPr>
            <a:r>
              <a:rPr lang="en-US" b="0">
                <a:latin typeface="Neue Haas Grotesk Text Pro"/>
              </a:rPr>
              <a:t>Defined </a:t>
            </a:r>
            <a:r>
              <a:rPr lang="en-US" b="0" err="1">
                <a:latin typeface="Neue Haas Grotesk Text Pro"/>
              </a:rPr>
              <a:t>SemperSystem</a:t>
            </a:r>
            <a:r>
              <a:rPr lang="en-US" b="0">
                <a:latin typeface="Neue Haas Grotesk Text Pro"/>
              </a:rPr>
              <a:t> G8, New Investment &amp; Wildcard approach</a:t>
            </a:r>
          </a:p>
          <a:p>
            <a:pPr algn="l"/>
            <a:endParaRPr lang="en-US" b="0">
              <a:latin typeface="Neue Haas Grotesk Text Pro"/>
            </a:endParaRPr>
          </a:p>
          <a:p>
            <a:pPr marL="285750" indent="-285750" algn="l">
              <a:buFont typeface="Arial"/>
              <a:buChar char="•"/>
            </a:pPr>
            <a:r>
              <a:rPr lang="en-US" b="0">
                <a:latin typeface="Neue Haas Grotesk Text Pro"/>
              </a:rPr>
              <a:t>Designed Subjective &amp; Objective scoring system for prioritizing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580FA2-C89A-815A-7079-6AA09D2BE875}"/>
              </a:ext>
            </a:extLst>
          </p:cNvPr>
          <p:cNvSpPr txBox="1"/>
          <p:nvPr/>
        </p:nvSpPr>
        <p:spPr>
          <a:xfrm>
            <a:off x="8259853" y="2173830"/>
            <a:ext cx="2968444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Focused platform on tracking and driving ARR</a:t>
            </a:r>
            <a:endParaRPr lang="en-US"/>
          </a:p>
          <a:p>
            <a:pPr marL="0" indent="0" algn="l">
              <a:buNone/>
            </a:pPr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Ran first full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portfolio prioritization cycle &amp; success plan deployment</a:t>
            </a:r>
          </a:p>
          <a:p>
            <a:pPr marL="0" indent="0" algn="l">
              <a:buNone/>
            </a:pPr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Launched Portfolio Dashboard for tracking &amp; reporting</a:t>
            </a:r>
          </a:p>
          <a:p>
            <a:pPr marL="0" indent="0" algn="l">
              <a:buNone/>
            </a:pPr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Implemented quarterly SV team report</a:t>
            </a:r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FF6EB-080B-622A-BE39-E0B1371246CA}"/>
              </a:ext>
            </a:extLst>
          </p:cNvPr>
          <p:cNvSpPr txBox="1"/>
          <p:nvPr/>
        </p:nvSpPr>
        <p:spPr>
          <a:xfrm>
            <a:off x="8329865" y="1818080"/>
            <a:ext cx="285972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latin typeface="Neue Haas Grotesk Text Pro"/>
              </a:rPr>
              <a:t>PY7 Q1 | </a:t>
            </a:r>
            <a:r>
              <a:rPr lang="en-US">
                <a:latin typeface="Neue Haas Grotesk Text Pro"/>
              </a:rPr>
              <a:t>Q3 2024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AB23-C513-9290-9A7E-281C18FB4F16}"/>
              </a:ext>
            </a:extLst>
          </p:cNvPr>
          <p:cNvSpPr txBox="1"/>
          <p:nvPr/>
        </p:nvSpPr>
        <p:spPr>
          <a:xfrm>
            <a:off x="4648451" y="1811687"/>
            <a:ext cx="2961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latin typeface="Neue Haas Grotesk Text Pro"/>
              </a:rPr>
              <a:t>PY6 Q4 | </a:t>
            </a:r>
            <a:r>
              <a:rPr lang="en-US">
                <a:latin typeface="Neue Haas Grotesk Text Pro"/>
              </a:rPr>
              <a:t>Q2 2024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F85B7-62F9-69B6-2CFE-9A7E72E4BDEC}"/>
              </a:ext>
            </a:extLst>
          </p:cNvPr>
          <p:cNvSpPr txBox="1"/>
          <p:nvPr/>
        </p:nvSpPr>
        <p:spPr>
          <a:xfrm>
            <a:off x="879883" y="1805832"/>
            <a:ext cx="314839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Neue Haas Grotesk Text Pro"/>
              </a:rPr>
              <a:t>PY6 Q3 | </a:t>
            </a:r>
            <a:r>
              <a:rPr lang="en-US" b="0">
                <a:solidFill>
                  <a:schemeClr val="tx1"/>
                </a:solidFill>
                <a:latin typeface="Neue Haas Grotesk Text Pro"/>
              </a:rPr>
              <a:t>Q1 2024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3D2AC-C30B-139F-C541-D2A0D0413E85}"/>
              </a:ext>
            </a:extLst>
          </p:cNvPr>
          <p:cNvSpPr txBox="1"/>
          <p:nvPr/>
        </p:nvSpPr>
        <p:spPr>
          <a:xfrm>
            <a:off x="4538232" y="2179268"/>
            <a:ext cx="3077412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Ran beta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portfolio prioritization cycle</a:t>
            </a:r>
            <a:endParaRPr lang="en-US"/>
          </a:p>
          <a:p>
            <a:pPr marL="0" indent="0" algn="l">
              <a:buNone/>
            </a:pPr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Launched Dock custom collab portals with founders</a:t>
            </a:r>
          </a:p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4D5EA9-A8BA-16ED-979A-E75D4A9C8024}"/>
              </a:ext>
            </a:extLst>
          </p:cNvPr>
          <p:cNvCxnSpPr>
            <a:cxnSpLocks/>
          </p:cNvCxnSpPr>
          <p:nvPr/>
        </p:nvCxnSpPr>
        <p:spPr>
          <a:xfrm flipV="1">
            <a:off x="4234565" y="2513151"/>
            <a:ext cx="0" cy="149760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20BF7F-BAFD-7F8B-D649-C4D6B53BC95B}"/>
              </a:ext>
            </a:extLst>
          </p:cNvPr>
          <p:cNvCxnSpPr>
            <a:cxnSpLocks/>
          </p:cNvCxnSpPr>
          <p:nvPr/>
        </p:nvCxnSpPr>
        <p:spPr>
          <a:xfrm flipV="1">
            <a:off x="7941536" y="2460252"/>
            <a:ext cx="0" cy="16294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EB162A-CB1D-7A82-DBD7-14AEC6F624E9}"/>
              </a:ext>
            </a:extLst>
          </p:cNvPr>
          <p:cNvSpPr txBox="1"/>
          <p:nvPr/>
        </p:nvSpPr>
        <p:spPr>
          <a:xfrm>
            <a:off x="341496" y="5674510"/>
            <a:ext cx="41662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  <a:latin typeface="Neue Haas Grotesk Text Pro"/>
              </a:rPr>
              <a:t>Implementation: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2FE23A-B4A1-DF08-D179-29F4EC7EAB81}"/>
              </a:ext>
            </a:extLst>
          </p:cNvPr>
          <p:cNvSpPr txBox="1"/>
          <p:nvPr/>
        </p:nvSpPr>
        <p:spPr>
          <a:xfrm>
            <a:off x="381945" y="1183490"/>
            <a:ext cx="10973405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b="1" u="sng">
                <a:solidFill>
                  <a:srgbClr val="0C7A6B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>
                <a:latin typeface="Neue Haas Grotesk Text Pro"/>
              </a:rPr>
              <a:t>Goal:</a:t>
            </a:r>
            <a:r>
              <a:rPr lang="en-US" u="none">
                <a:latin typeface="Neue Haas Grotesk Text Pro"/>
              </a:rPr>
              <a:t>  </a:t>
            </a:r>
            <a:r>
              <a:rPr lang="en-US" b="0" u="none">
                <a:latin typeface="Neue Haas Grotesk Text Pro"/>
              </a:rPr>
              <a:t>Amplify Growth 50x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3AC53-4816-AABE-5973-E79F20614723}"/>
              </a:ext>
            </a:extLst>
          </p:cNvPr>
          <p:cNvSpPr txBox="1"/>
          <p:nvPr/>
        </p:nvSpPr>
        <p:spPr>
          <a:xfrm>
            <a:off x="879883" y="6157518"/>
            <a:ext cx="3089520" cy="34732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400"/>
              </a:spcAft>
              <a:buSzPct val="80000"/>
            </a:pPr>
            <a:r>
              <a:rPr lang="en-US" sz="1600" b="1">
                <a:solidFill>
                  <a:srgbClr val="FFFFFF"/>
                </a:solidFill>
                <a:latin typeface="Neue Haas Grotesk Text Pro"/>
              </a:rPr>
              <a:t> </a:t>
            </a:r>
            <a:r>
              <a:rPr lang="en-US" sz="1600">
                <a:solidFill>
                  <a:srgbClr val="FFFFFF"/>
                </a:solidFill>
                <a:latin typeface="Neue Haas Grotesk Text Pro"/>
              </a:rPr>
              <a:t> Discovery</a:t>
            </a:r>
            <a:endParaRPr lang="en-US" sz="1600">
              <a:solidFill>
                <a:srgbClr val="FFFFFF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806B3-4884-7C80-EA2E-BC5F72C0B897}"/>
              </a:ext>
            </a:extLst>
          </p:cNvPr>
          <p:cNvSpPr txBox="1"/>
          <p:nvPr/>
        </p:nvSpPr>
        <p:spPr>
          <a:xfrm>
            <a:off x="4542206" y="6157518"/>
            <a:ext cx="6686870" cy="34732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400"/>
              </a:spcAft>
              <a:buSzPct val="80000"/>
            </a:pPr>
            <a:r>
              <a:rPr lang="en-US" sz="1600" b="1">
                <a:solidFill>
                  <a:srgbClr val="FFFFFF"/>
                </a:solidFill>
                <a:latin typeface="Neue Haas Grotesk Text Pro"/>
              </a:rPr>
              <a:t> </a:t>
            </a:r>
            <a:r>
              <a:rPr lang="en-US" sz="1600">
                <a:solidFill>
                  <a:srgbClr val="FFFFFF"/>
                </a:solidFill>
                <a:latin typeface="Neue Haas Grotesk Text Pro"/>
              </a:rPr>
              <a:t> Build &amp; Launch</a:t>
            </a:r>
            <a:endParaRPr lang="en-US" sz="1600">
              <a:solidFill>
                <a:srgbClr val="FFFFFF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2ABDC239-A4D2-4E40-A7BF-1A6D92F5FD6C}"/>
              </a:ext>
            </a:extLst>
          </p:cNvPr>
          <p:cNvSpPr/>
          <p:nvPr/>
        </p:nvSpPr>
        <p:spPr>
          <a:xfrm rot="8040000">
            <a:off x="4027977" y="6196350"/>
            <a:ext cx="270541" cy="276448"/>
          </a:xfrm>
          <a:prstGeom prst="halfFram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571BA5B3-FBCE-A09D-2FB4-DE4AF755E795}"/>
              </a:ext>
            </a:extLst>
          </p:cNvPr>
          <p:cNvSpPr/>
          <p:nvPr/>
        </p:nvSpPr>
        <p:spPr>
          <a:xfrm rot="8040000">
            <a:off x="11287651" y="6172722"/>
            <a:ext cx="270541" cy="276448"/>
          </a:xfrm>
          <a:prstGeom prst="halfFram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D2A03-4731-D582-8FF1-9DC4B33C7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C1B98F3-8369-0839-122F-EF98DFBA47A8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66331748-DB65-149F-7C3A-BCEAC79544EA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1699855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Portfolio Success Points Update – </a:t>
            </a:r>
            <a:r>
              <a:rPr lang="en-US" sz="2800" b="1" dirty="0">
                <a:solidFill>
                  <a:srgbClr val="0E7A6B"/>
                </a:solidFill>
                <a:latin typeface="Neue Haas Grotesk Text Pro"/>
                <a:ea typeface="MS PGothic"/>
                <a:cs typeface="Browallia New"/>
              </a:rPr>
              <a:t>Growth Stage</a:t>
            </a:r>
            <a:endParaRPr lang="en-US" sz="2800" b="1" dirty="0">
              <a:solidFill>
                <a:srgbClr val="000000"/>
              </a:solidFill>
              <a:latin typeface="Neue Haas Grotesk Text Pro"/>
              <a:ea typeface="MS PGothic"/>
              <a:cs typeface="Browallia New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485DEE-416A-CF5B-9096-72CF7218A32A}"/>
              </a:ext>
            </a:extLst>
          </p:cNvPr>
          <p:cNvSpPr txBox="1"/>
          <p:nvPr/>
        </p:nvSpPr>
        <p:spPr>
          <a:xfrm>
            <a:off x="3169109" y="1138193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Ashby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7 / 10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4300B-4711-A614-D5D9-CD541120EAD2}"/>
              </a:ext>
            </a:extLst>
          </p:cNvPr>
          <p:cNvSpPr txBox="1"/>
          <p:nvPr/>
        </p:nvSpPr>
        <p:spPr>
          <a:xfrm>
            <a:off x="3284366" y="4782220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Cylinder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0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BA4E19-E0CF-3CB3-61D6-B736B2F27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0271"/>
              </p:ext>
            </p:extLst>
          </p:nvPr>
        </p:nvGraphicFramePr>
        <p:xfrm>
          <a:off x="3314732" y="1602910"/>
          <a:ext cx="27883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PTP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UKG 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VC Platform 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CEO Session </a:t>
                      </a:r>
                      <a:r>
                        <a:rPr lang="en-US" sz="800" err="1"/>
                        <a:t>Preso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388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D76FF0-49DF-2272-39C4-0253D2938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44027"/>
              </p:ext>
            </p:extLst>
          </p:nvPr>
        </p:nvGraphicFramePr>
        <p:xfrm>
          <a:off x="3426875" y="5242148"/>
          <a:ext cx="2788343" cy="85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7082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56332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Beckers Conf.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Conference Board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/>
                        <a:t>Healthcare Exec Preso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D74918-573A-288D-4DC1-1D10D2123993}"/>
              </a:ext>
            </a:extLst>
          </p:cNvPr>
          <p:cNvSpPr txBox="1"/>
          <p:nvPr/>
        </p:nvSpPr>
        <p:spPr>
          <a:xfrm>
            <a:off x="9248422" y="1197905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Delfina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3 / 10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4EC09-77B3-7BAF-083D-70B4D1FEE981}"/>
              </a:ext>
            </a:extLst>
          </p:cNvPr>
          <p:cNvSpPr txBox="1"/>
          <p:nvPr/>
        </p:nvSpPr>
        <p:spPr>
          <a:xfrm>
            <a:off x="380766" y="2940260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Finch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5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A12C78-3478-5F78-E09F-9C743D2B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029975"/>
              </p:ext>
            </p:extLst>
          </p:nvPr>
        </p:nvGraphicFramePr>
        <p:xfrm>
          <a:off x="380766" y="3410050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280766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82648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Trusted Partner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SV Summit Roundtable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980654-2894-2F81-83BD-D228C4F68B29}"/>
              </a:ext>
            </a:extLst>
          </p:cNvPr>
          <p:cNvSpPr txBox="1"/>
          <p:nvPr/>
        </p:nvSpPr>
        <p:spPr>
          <a:xfrm>
            <a:off x="417372" y="4773497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Gable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1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0D2288F-83DC-9D70-2ADF-06F2A3DBD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169906"/>
              </p:ext>
            </p:extLst>
          </p:nvPr>
        </p:nvGraphicFramePr>
        <p:xfrm>
          <a:off x="362858" y="5242148"/>
          <a:ext cx="2788341" cy="13049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968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53726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8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r>
                        <a:rPr lang="en-US" sz="80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/>
                        <a:t>SV Summit Roundtable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In Progress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CEO Session Preso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Task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322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6F2E342-D7C6-0D05-FA7B-0A5305FD4884}"/>
              </a:ext>
            </a:extLst>
          </p:cNvPr>
          <p:cNvSpPr txBox="1"/>
          <p:nvPr/>
        </p:nvSpPr>
        <p:spPr>
          <a:xfrm>
            <a:off x="6236240" y="1190127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Midi Health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5 / 10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E0CC53-0B30-04FB-7FA4-F3F6811C2639}"/>
              </a:ext>
            </a:extLst>
          </p:cNvPr>
          <p:cNvSpPr txBox="1"/>
          <p:nvPr/>
        </p:nvSpPr>
        <p:spPr>
          <a:xfrm>
            <a:off x="3369246" y="2950718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Origin 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| 3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61D730C-DDCF-E9FF-93DD-699C20730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14589"/>
              </p:ext>
            </p:extLst>
          </p:nvPr>
        </p:nvGraphicFramePr>
        <p:xfrm>
          <a:off x="3369246" y="3420508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Sequoia Bundles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/>
                        <a:t>CEO Session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i="1"/>
                        <a:t>Proposing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EF0398D-96B9-6420-D8AD-F3DBD8E7560C}"/>
              </a:ext>
            </a:extLst>
          </p:cNvPr>
          <p:cNvSpPr txBox="1"/>
          <p:nvPr/>
        </p:nvSpPr>
        <p:spPr>
          <a:xfrm>
            <a:off x="6357726" y="2958694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Patch 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| 1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9391747-1196-47CC-3DC1-8F814C6F9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577151"/>
              </p:ext>
            </p:extLst>
          </p:nvPr>
        </p:nvGraphicFramePr>
        <p:xfrm>
          <a:off x="6357726" y="3428484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Transform Roundtable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 Progress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/>
                        <a:t>Task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CACB6DE-AA33-B0D3-ABC6-07E24291A7A2}"/>
              </a:ext>
            </a:extLst>
          </p:cNvPr>
          <p:cNvSpPr txBox="1"/>
          <p:nvPr/>
        </p:nvSpPr>
        <p:spPr>
          <a:xfrm>
            <a:off x="194344" y="1197905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Summer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| 10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B5D87B3-F19E-4381-62BE-BA0B67D99574}"/>
              </a:ext>
            </a:extLst>
          </p:cNvPr>
          <p:cNvGraphicFramePr>
            <a:graphicFrameLocks noGrp="1"/>
          </p:cNvGraphicFramePr>
          <p:nvPr/>
        </p:nvGraphicFramePr>
        <p:xfrm>
          <a:off x="272995" y="1615852"/>
          <a:ext cx="2788343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523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60891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Sequoia Bundles/ 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BSMH RFP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Transform Sponsorship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A82911-7C32-02BC-5052-1361EB79D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743141"/>
              </p:ext>
            </p:extLst>
          </p:nvPr>
        </p:nvGraphicFramePr>
        <p:xfrm>
          <a:off x="6281577" y="1646922"/>
          <a:ext cx="2788343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008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06406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JPM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SV Summit Roundtable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Beckers Conf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3ED2B22-6F86-164F-3B83-AF04AE08B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177298"/>
              </p:ext>
            </p:extLst>
          </p:nvPr>
        </p:nvGraphicFramePr>
        <p:xfrm>
          <a:off x="9292278" y="1671594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JPM HH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UCSF Jeffersonian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F150-C35A-CDE4-2514-83C08CBF1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39256-BD59-E34F-C992-F6935CAF8B35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594D5861-B25C-9D4E-ACF4-D1AD01F9436A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1699855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Portfolio Success Points Update – </a:t>
            </a:r>
            <a:r>
              <a:rPr lang="en-US" sz="2800" b="1" dirty="0">
                <a:solidFill>
                  <a:srgbClr val="0E7A6B"/>
                </a:solidFill>
                <a:latin typeface="Neue Haas Grotesk Text Pro"/>
                <a:ea typeface="MS PGothic"/>
                <a:cs typeface="Browallia New"/>
              </a:rPr>
              <a:t>Growth Stage</a:t>
            </a:r>
            <a:endParaRPr lang="en-US" sz="2800" b="1" dirty="0">
              <a:solidFill>
                <a:srgbClr val="000000"/>
              </a:solidFill>
              <a:latin typeface="Neue Haas Grotesk Text Pro"/>
              <a:ea typeface="MS PGothic"/>
              <a:cs typeface="Browallia New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19CA5-1B6B-A427-9D14-9908A4997DBD}"/>
              </a:ext>
            </a:extLst>
          </p:cNvPr>
          <p:cNvSpPr txBox="1"/>
          <p:nvPr/>
        </p:nvSpPr>
        <p:spPr>
          <a:xfrm>
            <a:off x="3169109" y="1138193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Ashby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7 / 10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EF9FD-5C8B-F963-2F8D-269DCD0E3639}"/>
              </a:ext>
            </a:extLst>
          </p:cNvPr>
          <p:cNvSpPr txBox="1"/>
          <p:nvPr/>
        </p:nvSpPr>
        <p:spPr>
          <a:xfrm>
            <a:off x="3284366" y="4782220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Cylinder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0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B98BD0-4E26-6E7A-DBDF-4495A5E8BA96}"/>
              </a:ext>
            </a:extLst>
          </p:cNvPr>
          <p:cNvGraphicFramePr>
            <a:graphicFrameLocks noGrp="1"/>
          </p:cNvGraphicFramePr>
          <p:nvPr/>
        </p:nvGraphicFramePr>
        <p:xfrm>
          <a:off x="3314732" y="1602910"/>
          <a:ext cx="27883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PTP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UKG 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VC Platform 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CEO Session </a:t>
                      </a:r>
                      <a:r>
                        <a:rPr lang="en-US" sz="800" err="1"/>
                        <a:t>Preso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388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7B63D7-2AB1-A05D-F761-3FAE148C02F5}"/>
              </a:ext>
            </a:extLst>
          </p:cNvPr>
          <p:cNvGraphicFramePr>
            <a:graphicFrameLocks noGrp="1"/>
          </p:cNvGraphicFramePr>
          <p:nvPr/>
        </p:nvGraphicFramePr>
        <p:xfrm>
          <a:off x="3426875" y="5242148"/>
          <a:ext cx="2788343" cy="85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7082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56332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Beckers Conf.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Conference Board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/>
                        <a:t>Healthcare Exec Preso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797B0AF-C8AE-2AB8-4316-0A2A54BDB6EE}"/>
              </a:ext>
            </a:extLst>
          </p:cNvPr>
          <p:cNvSpPr txBox="1"/>
          <p:nvPr/>
        </p:nvSpPr>
        <p:spPr>
          <a:xfrm>
            <a:off x="9248422" y="1197905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Delfina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3 / 10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DF529-00FC-CD4E-84B0-2088E1FF50DE}"/>
              </a:ext>
            </a:extLst>
          </p:cNvPr>
          <p:cNvSpPr txBox="1"/>
          <p:nvPr/>
        </p:nvSpPr>
        <p:spPr>
          <a:xfrm>
            <a:off x="380766" y="2940260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Finch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5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BB3884-555E-606D-42BC-5594BEFCFAEE}"/>
              </a:ext>
            </a:extLst>
          </p:cNvPr>
          <p:cNvGraphicFramePr>
            <a:graphicFrameLocks noGrp="1"/>
          </p:cNvGraphicFramePr>
          <p:nvPr/>
        </p:nvGraphicFramePr>
        <p:xfrm>
          <a:off x="380766" y="3410050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280766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82648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Trusted Partner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SV Summit Roundtable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5EEE1EC-96C9-7920-E645-99A7F47DB60B}"/>
              </a:ext>
            </a:extLst>
          </p:cNvPr>
          <p:cNvSpPr txBox="1"/>
          <p:nvPr/>
        </p:nvSpPr>
        <p:spPr>
          <a:xfrm>
            <a:off x="417372" y="4773497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Gable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1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4D15060-3AEC-98E7-EA39-1E04E768F69D}"/>
              </a:ext>
            </a:extLst>
          </p:cNvPr>
          <p:cNvGraphicFramePr>
            <a:graphicFrameLocks noGrp="1"/>
          </p:cNvGraphicFramePr>
          <p:nvPr/>
        </p:nvGraphicFramePr>
        <p:xfrm>
          <a:off x="362858" y="5242148"/>
          <a:ext cx="2788341" cy="13049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968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53726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8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r>
                        <a:rPr lang="en-US" sz="80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/>
                        <a:t>SV Summit Roundtable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In Progress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CEO Session Preso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Task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322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6BD426-4D1F-023A-8A8E-9C3A9C9C96B8}"/>
              </a:ext>
            </a:extLst>
          </p:cNvPr>
          <p:cNvSpPr txBox="1"/>
          <p:nvPr/>
        </p:nvSpPr>
        <p:spPr>
          <a:xfrm>
            <a:off x="6236240" y="1190127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Midi Health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5 / 10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C3D53-C2A3-2734-ED47-36FDCC450066}"/>
              </a:ext>
            </a:extLst>
          </p:cNvPr>
          <p:cNvSpPr txBox="1"/>
          <p:nvPr/>
        </p:nvSpPr>
        <p:spPr>
          <a:xfrm>
            <a:off x="3369246" y="2950718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Origin 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| 3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50AA806-35CD-3FA6-0F19-3E73336F7C36}"/>
              </a:ext>
            </a:extLst>
          </p:cNvPr>
          <p:cNvGraphicFramePr>
            <a:graphicFrameLocks noGrp="1"/>
          </p:cNvGraphicFramePr>
          <p:nvPr/>
        </p:nvGraphicFramePr>
        <p:xfrm>
          <a:off x="3369246" y="3420508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Sequoia Bundles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/>
                        <a:t>CEO Session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i="1"/>
                        <a:t>Proposing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48E6872-D5F4-AC83-2ACD-807B926BD2F0}"/>
              </a:ext>
            </a:extLst>
          </p:cNvPr>
          <p:cNvSpPr txBox="1"/>
          <p:nvPr/>
        </p:nvSpPr>
        <p:spPr>
          <a:xfrm>
            <a:off x="6357726" y="2958694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Patch 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| 1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2963D79-F208-B998-23B7-A08E25CE466E}"/>
              </a:ext>
            </a:extLst>
          </p:cNvPr>
          <p:cNvGraphicFramePr>
            <a:graphicFrameLocks noGrp="1"/>
          </p:cNvGraphicFramePr>
          <p:nvPr/>
        </p:nvGraphicFramePr>
        <p:xfrm>
          <a:off x="6357726" y="3428484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Transform Roundtable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 Progress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/>
                        <a:t>Task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/>
                        <a:t>Proposing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A8638F1-EA42-9254-4E1A-AFE397FDA8AD}"/>
              </a:ext>
            </a:extLst>
          </p:cNvPr>
          <p:cNvSpPr txBox="1"/>
          <p:nvPr/>
        </p:nvSpPr>
        <p:spPr>
          <a:xfrm>
            <a:off x="194344" y="1197905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Summer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| 10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019AA41-634F-7A2B-CC33-83B37DD7D48C}"/>
              </a:ext>
            </a:extLst>
          </p:cNvPr>
          <p:cNvGraphicFramePr>
            <a:graphicFrameLocks noGrp="1"/>
          </p:cNvGraphicFramePr>
          <p:nvPr/>
        </p:nvGraphicFramePr>
        <p:xfrm>
          <a:off x="272995" y="1615852"/>
          <a:ext cx="2788343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523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60891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Sequoia Bundles/ 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BSMH RFP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Transform Sponsorship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303734B-F38F-CABC-F57C-D05CF707F121}"/>
              </a:ext>
            </a:extLst>
          </p:cNvPr>
          <p:cNvGraphicFramePr>
            <a:graphicFrameLocks noGrp="1"/>
          </p:cNvGraphicFramePr>
          <p:nvPr/>
        </p:nvGraphicFramePr>
        <p:xfrm>
          <a:off x="6281577" y="1646922"/>
          <a:ext cx="2788343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008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06406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JPM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SV Summit Roundtable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Beckers Conf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3D7C621-57ED-39B2-39FE-991D82826214}"/>
              </a:ext>
            </a:extLst>
          </p:cNvPr>
          <p:cNvGraphicFramePr>
            <a:graphicFrameLocks noGrp="1"/>
          </p:cNvGraphicFramePr>
          <p:nvPr/>
        </p:nvGraphicFramePr>
        <p:xfrm>
          <a:off x="9292278" y="1671594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JPM HH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UCSF Jeffersonian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33575-821A-5254-4308-E8CECBC27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779E2D-FE9B-4885-84FE-636DDFA6C93E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47E9C6B4-183C-AA0D-650D-906F1C2E7ECF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1484132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Portfolio Success Points Update - </a:t>
            </a:r>
            <a:r>
              <a:rPr lang="en-US" sz="2800" b="1" dirty="0">
                <a:latin typeface="Neue Haas Grotesk Text Pro"/>
                <a:ea typeface="MS PGothic"/>
                <a:cs typeface="Browallia New"/>
              </a:rPr>
              <a:t>Seed Stage</a:t>
            </a:r>
            <a:endParaRPr lang="en-US" sz="2800" b="1" dirty="0">
              <a:solidFill>
                <a:srgbClr val="000000"/>
              </a:solidFill>
              <a:latin typeface="Neue Haas Grotesk Text Pro"/>
              <a:ea typeface="MS PGothic"/>
              <a:cs typeface="Browallia New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590F3-F8C0-93A9-30D9-26EF8AD10FA3}"/>
              </a:ext>
            </a:extLst>
          </p:cNvPr>
          <p:cNvSpPr txBox="1"/>
          <p:nvPr/>
        </p:nvSpPr>
        <p:spPr>
          <a:xfrm>
            <a:off x="3169109" y="1138193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  <a:latin typeface="Neue Haas Grotesk Text Pro"/>
              </a:rPr>
              <a:t>OneImaging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15 / 10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A25C7-6379-9709-3376-3637EAAB44D4}"/>
              </a:ext>
            </a:extLst>
          </p:cNvPr>
          <p:cNvSpPr txBox="1"/>
          <p:nvPr/>
        </p:nvSpPr>
        <p:spPr>
          <a:xfrm>
            <a:off x="3175735" y="3158921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  <a:latin typeface="Neue Haas Grotesk Text Pro"/>
              </a:rPr>
              <a:t>TechWolf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1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90928A-8D30-8493-DA44-7C6431A34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024225"/>
              </p:ext>
            </p:extLst>
          </p:nvPr>
        </p:nvGraphicFramePr>
        <p:xfrm>
          <a:off x="3314732" y="1602910"/>
          <a:ext cx="278834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409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727005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Sequoia Bundles / IL, </a:t>
                      </a:r>
                      <a:r>
                        <a:rPr lang="en-US" sz="800" dirty="0" err="1"/>
                        <a:t>Transcarent</a:t>
                      </a:r>
                      <a:r>
                        <a:rPr lang="en-US" sz="800" dirty="0"/>
                        <a:t>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Total Rewards </a:t>
                      </a:r>
                      <a:r>
                        <a:rPr lang="en-US" sz="800" dirty="0" err="1"/>
                        <a:t>preso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62044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E5224DB-85C7-0BAA-EDAD-8255EAFA1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78026"/>
              </p:ext>
            </p:extLst>
          </p:nvPr>
        </p:nvGraphicFramePr>
        <p:xfrm>
          <a:off x="314505" y="5341539"/>
          <a:ext cx="2788343" cy="106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7082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56332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Beckers Conf.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42A30DF-AD89-8005-0532-4524FA12C3E9}"/>
              </a:ext>
            </a:extLst>
          </p:cNvPr>
          <p:cNvSpPr txBox="1"/>
          <p:nvPr/>
        </p:nvSpPr>
        <p:spPr>
          <a:xfrm>
            <a:off x="9248422" y="1197905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Thatch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8 / 10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429FD-B9BB-DA85-FC77-7720230744C6}"/>
              </a:ext>
            </a:extLst>
          </p:cNvPr>
          <p:cNvSpPr txBox="1"/>
          <p:nvPr/>
        </p:nvSpPr>
        <p:spPr>
          <a:xfrm>
            <a:off x="387392" y="3158921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Exceeds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 | 3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2FC35D0-FFA7-FAAD-364B-D8516F9D4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735961"/>
              </p:ext>
            </p:extLst>
          </p:nvPr>
        </p:nvGraphicFramePr>
        <p:xfrm>
          <a:off x="387392" y="3628711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303068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60346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SV Summit Roundtable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Race to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Upcoming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D29690-3E1D-1A08-30B2-8B66A11E0CD1}"/>
              </a:ext>
            </a:extLst>
          </p:cNvPr>
          <p:cNvSpPr txBox="1"/>
          <p:nvPr/>
        </p:nvSpPr>
        <p:spPr>
          <a:xfrm>
            <a:off x="6236240" y="1190127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Multimodal 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| 7 / 10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218CC-17CC-75A6-3191-98B488E179A2}"/>
              </a:ext>
            </a:extLst>
          </p:cNvPr>
          <p:cNvSpPr txBox="1"/>
          <p:nvPr/>
        </p:nvSpPr>
        <p:spPr>
          <a:xfrm>
            <a:off x="270591" y="4895107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  <a:latin typeface="Neue Haas Grotesk Text Pro"/>
              </a:rPr>
              <a:t>Kubera</a:t>
            </a:r>
            <a:r>
              <a:rPr lang="en-US" dirty="0">
                <a:solidFill>
                  <a:schemeClr val="tx1"/>
                </a:solidFill>
                <a:latin typeface="Neue Haas Grotesk Text Pro"/>
              </a:rPr>
              <a:t> 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| 0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AF0835A-66E4-DAE8-3B7D-ECEC5C97C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439777"/>
              </p:ext>
            </p:extLst>
          </p:nvPr>
        </p:nvGraphicFramePr>
        <p:xfrm>
          <a:off x="3416838" y="3628711"/>
          <a:ext cx="2788343" cy="1066800"/>
        </p:xfrm>
        <a:graphic>
          <a:graphicData uri="http://schemas.openxmlformats.org/drawingml/2006/table">
            <a:tbl>
              <a:tblPr firstRow="1" bandRow="1">
                <a:solidFill>
                  <a:srgbClr val="FFFF00"/>
                </a:solidFill>
                <a:tableStyleId>{68D230F3-CF80-4859-8CE7-A43EE81993B5}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PTP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F472427-D20F-D58B-5A69-3603C9F047A7}"/>
              </a:ext>
            </a:extLst>
          </p:cNvPr>
          <p:cNvSpPr txBox="1"/>
          <p:nvPr/>
        </p:nvSpPr>
        <p:spPr>
          <a:xfrm>
            <a:off x="194344" y="1197905"/>
            <a:ext cx="3073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eue Haas Grotesk Text Pro"/>
              </a:rPr>
              <a:t>Sully </a:t>
            </a:r>
            <a:r>
              <a:rPr lang="en-US" b="0" dirty="0">
                <a:solidFill>
                  <a:schemeClr val="tx1"/>
                </a:solidFill>
                <a:latin typeface="Neue Haas Grotesk Text Pro"/>
              </a:rPr>
              <a:t>| 15 / 10</a:t>
            </a:r>
            <a:endParaRPr 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1428E24-B085-B7D5-57BE-C5C61FBCE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48040"/>
              </p:ext>
            </p:extLst>
          </p:nvPr>
        </p:nvGraphicFramePr>
        <p:xfrm>
          <a:off x="272995" y="1615852"/>
          <a:ext cx="273838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523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60891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Race to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JPM 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Paradigm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228160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Healthcare Exec </a:t>
                      </a:r>
                      <a:r>
                        <a:rPr lang="en-US" sz="800" err="1"/>
                        <a:t>Preso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3266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94F308FC-1FC2-4737-C797-239E34AF0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57608"/>
              </p:ext>
            </p:extLst>
          </p:nvPr>
        </p:nvGraphicFramePr>
        <p:xfrm>
          <a:off x="6281577" y="1646922"/>
          <a:ext cx="2788343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707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181707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HC Exec </a:t>
                      </a:r>
                      <a:r>
                        <a:rPr lang="en-US" sz="800" dirty="0" err="1"/>
                        <a:t>Preso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GAIG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Monthly Mtgs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B491F71B-7790-359F-80C5-52FB07BB7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312590"/>
              </p:ext>
            </p:extLst>
          </p:nvPr>
        </p:nvGraphicFramePr>
        <p:xfrm>
          <a:off x="9248422" y="1646922"/>
          <a:ext cx="27883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388">
                  <a:extLst>
                    <a:ext uri="{9D8B030D-6E8A-4147-A177-3AD203B41FA5}">
                      <a16:colId xmlns:a16="http://schemas.microsoft.com/office/drawing/2014/main" val="2309330136"/>
                    </a:ext>
                  </a:extLst>
                </a:gridCol>
                <a:gridCol w="1007026">
                  <a:extLst>
                    <a:ext uri="{9D8B030D-6E8A-4147-A177-3AD203B41FA5}">
                      <a16:colId xmlns:a16="http://schemas.microsoft.com/office/drawing/2014/main" val="1120208777"/>
                    </a:ext>
                  </a:extLst>
                </a:gridCol>
                <a:gridCol w="424929">
                  <a:extLst>
                    <a:ext uri="{9D8B030D-6E8A-4147-A177-3AD203B41FA5}">
                      <a16:colId xmlns:a16="http://schemas.microsoft.com/office/drawing/2014/main" val="3303320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SvS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9513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JPM 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8366"/>
                  </a:ext>
                </a:extLst>
              </a:tr>
              <a:tr h="207749">
                <a:tc>
                  <a:txBody>
                    <a:bodyPr/>
                    <a:lstStyle/>
                    <a:p>
                      <a:r>
                        <a:rPr lang="en-US" sz="800" dirty="0"/>
                        <a:t>JPM </a:t>
                      </a:r>
                      <a:r>
                        <a:rPr lang="en-US" sz="800" dirty="0" err="1"/>
                        <a:t>Preso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4894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SV 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60928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r>
                        <a:rPr lang="en-US" sz="800" dirty="0"/>
                        <a:t>Conference Board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442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61691"/>
                  </a:ext>
                </a:extLst>
              </a:tr>
              <a:tr h="11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i="1"/>
                        <a:t>Total Rewards </a:t>
                      </a:r>
                      <a:r>
                        <a:rPr lang="en-US" sz="800" i="1" err="1"/>
                        <a:t>Preso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i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7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9EB7A4-9CDF-54DE-F6BF-D1FAA24B9D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12725" indent="-212725">
              <a:buFont typeface="Arial" panose="020B0604020202020204" pitchFamily="34" charset="0"/>
              <a:buChar char="•"/>
            </a:pPr>
            <a:r>
              <a:rPr lang="en-US">
                <a:latin typeface="Neue Haas Grotesk Text Pro"/>
                <a:ea typeface="MS PGothic"/>
              </a:rPr>
              <a:t>Delfina : UCSF Rosenman Institute Jeffersonian Dinner</a:t>
            </a:r>
          </a:p>
          <a:p>
            <a:pPr marL="212725" indent="-212725">
              <a:buFont typeface="Arial" panose="020B0604020202020204" pitchFamily="34" charset="0"/>
              <a:buChar char="•"/>
            </a:pPr>
            <a:r>
              <a:rPr lang="en-US" dirty="0"/>
              <a:t>Beckers Conference</a:t>
            </a:r>
            <a:endParaRPr lang="en-US"/>
          </a:p>
          <a:p>
            <a:pPr marL="212725" indent="-212725">
              <a:buFont typeface="Arial" panose="020B0604020202020204" pitchFamily="34" charset="0"/>
              <a:buChar char="•"/>
            </a:pPr>
            <a:r>
              <a:rPr lang="en-US" dirty="0"/>
              <a:t>Conference Board</a:t>
            </a:r>
            <a:endParaRPr lang="en-US"/>
          </a:p>
          <a:p>
            <a:pPr marL="212725" indent="-212725">
              <a:buFont typeface="Arial" panose="020B0604020202020204" pitchFamily="34" charset="0"/>
              <a:buChar char="•"/>
            </a:pPr>
            <a:r>
              <a:rPr lang="en-US" dirty="0"/>
              <a:t>Gable</a:t>
            </a:r>
            <a:endParaRPr lang="en-US"/>
          </a:p>
          <a:p>
            <a:pPr marL="212725" indent="-212725">
              <a:buFont typeface="Arial" panose="020B0604020202020204" pitchFamily="34" charset="0"/>
              <a:buChar char="•"/>
            </a:pPr>
            <a:r>
              <a:rPr lang="en-US" dirty="0"/>
              <a:t>Cylinder</a:t>
            </a:r>
            <a:endParaRPr lang="en-US"/>
          </a:p>
          <a:p>
            <a:pPr marL="212725" indent="-212725">
              <a:buFont typeface="Arial" panose="020B0604020202020204" pitchFamily="34" charset="0"/>
              <a:buChar char="•"/>
            </a:pPr>
            <a:r>
              <a:rPr lang="en-US">
                <a:latin typeface="Neue Haas Grotesk Text Pro"/>
                <a:ea typeface="MS PGothic"/>
              </a:rPr>
              <a:t>Kubera</a:t>
            </a:r>
          </a:p>
          <a:p>
            <a:pPr marL="212725" indent="-212725">
              <a:buFont typeface="Arial" panose="020B0604020202020204" pitchFamily="34" charset="0"/>
              <a:buChar char="•"/>
            </a:pPr>
            <a:r>
              <a:rPr lang="en-US" dirty="0"/>
              <a:t>Advisor Connection Points at Transform</a:t>
            </a:r>
            <a:endParaRPr lang="en-US"/>
          </a:p>
          <a:p>
            <a:pPr marL="212725" indent="-212725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97EA9-F478-4489-4B25-4A27B68C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Discuss</a:t>
            </a:r>
          </a:p>
        </p:txBody>
      </p:sp>
    </p:spTree>
    <p:extLst>
      <p:ext uri="{BB962C8B-B14F-4D97-AF65-F5344CB8AC3E}">
        <p14:creationId xmlns:p14="http://schemas.microsoft.com/office/powerpoint/2010/main" val="18923381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02A2-53C3-3549-D593-3F86C380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SvS</a:t>
            </a:r>
            <a:r>
              <a:rPr lang="en-US"/>
              <a:t> Distribution Deals – PY7 </a:t>
            </a:r>
            <a:r>
              <a:rPr lang="en-US" i="1"/>
              <a:t>CLOSED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09479E-0665-3058-8CC7-6DFCBF41C82E}"/>
              </a:ext>
            </a:extLst>
          </p:cNvPr>
          <p:cNvGraphicFramePr>
            <a:graphicFrameLocks noGrp="1"/>
          </p:cNvGraphicFramePr>
          <p:nvPr/>
        </p:nvGraphicFramePr>
        <p:xfrm>
          <a:off x="417771" y="1181119"/>
          <a:ext cx="11350238" cy="6531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1706">
                  <a:extLst>
                    <a:ext uri="{9D8B030D-6E8A-4147-A177-3AD203B41FA5}">
                      <a16:colId xmlns:a16="http://schemas.microsoft.com/office/drawing/2014/main" val="122273994"/>
                    </a:ext>
                  </a:extLst>
                </a:gridCol>
                <a:gridCol w="2002982">
                  <a:extLst>
                    <a:ext uri="{9D8B030D-6E8A-4147-A177-3AD203B41FA5}">
                      <a16:colId xmlns:a16="http://schemas.microsoft.com/office/drawing/2014/main" val="4139683523"/>
                    </a:ext>
                  </a:extLst>
                </a:gridCol>
                <a:gridCol w="1780432">
                  <a:extLst>
                    <a:ext uri="{9D8B030D-6E8A-4147-A177-3AD203B41FA5}">
                      <a16:colId xmlns:a16="http://schemas.microsoft.com/office/drawing/2014/main" val="80016551"/>
                    </a:ext>
                  </a:extLst>
                </a:gridCol>
                <a:gridCol w="1891706">
                  <a:extLst>
                    <a:ext uri="{9D8B030D-6E8A-4147-A177-3AD203B41FA5}">
                      <a16:colId xmlns:a16="http://schemas.microsoft.com/office/drawing/2014/main" val="1706571731"/>
                    </a:ext>
                  </a:extLst>
                </a:gridCol>
                <a:gridCol w="1891706">
                  <a:extLst>
                    <a:ext uri="{9D8B030D-6E8A-4147-A177-3AD203B41FA5}">
                      <a16:colId xmlns:a16="http://schemas.microsoft.com/office/drawing/2014/main" val="269130403"/>
                    </a:ext>
                  </a:extLst>
                </a:gridCol>
                <a:gridCol w="1891706">
                  <a:extLst>
                    <a:ext uri="{9D8B030D-6E8A-4147-A177-3AD203B41FA5}">
                      <a16:colId xmlns:a16="http://schemas.microsoft.com/office/drawing/2014/main" val="592149181"/>
                    </a:ext>
                  </a:extLst>
                </a:gridCol>
              </a:tblGrid>
              <a:tr h="372241">
                <a:tc>
                  <a:txBody>
                    <a:bodyPr/>
                    <a:lstStyle/>
                    <a:p>
                      <a:r>
                        <a:rPr lang="en-US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Distribution 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Partnership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Direct/Indirect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Revenue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1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7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Ashby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$2M Rev Retention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55686"/>
                  </a:ext>
                </a:extLst>
              </a:tr>
              <a:tr h="3065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Direct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9632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Wagmo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$3.5M + 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Direct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$3.5M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2247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Violet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BCBS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$150k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Direct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$150k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9519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Carrot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Guardian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Embedded in Hospital Indemnity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Direct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50048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Nayya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Workday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Confirming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Direct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Details TBD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6316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Laguna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Highmark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Confirming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Direct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Details TBD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35592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Rippling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Direct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8249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Ashby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Rippling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02A2-53C3-3549-D593-3F86C380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SvS</a:t>
            </a:r>
            <a:r>
              <a:rPr lang="en-US"/>
              <a:t> Distribution Deals – PY7 </a:t>
            </a:r>
            <a:r>
              <a:rPr lang="en-US" i="1"/>
              <a:t>IN PROGRESS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09479E-0665-3058-8CC7-6DFCBF41C82E}"/>
              </a:ext>
            </a:extLst>
          </p:cNvPr>
          <p:cNvGraphicFramePr>
            <a:graphicFrameLocks noGrp="1"/>
          </p:cNvGraphicFramePr>
          <p:nvPr/>
        </p:nvGraphicFramePr>
        <p:xfrm>
          <a:off x="508652" y="1174128"/>
          <a:ext cx="11167580" cy="641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516">
                  <a:extLst>
                    <a:ext uri="{9D8B030D-6E8A-4147-A177-3AD203B41FA5}">
                      <a16:colId xmlns:a16="http://schemas.microsoft.com/office/drawing/2014/main" val="122273994"/>
                    </a:ext>
                  </a:extLst>
                </a:gridCol>
                <a:gridCol w="2364896">
                  <a:extLst>
                    <a:ext uri="{9D8B030D-6E8A-4147-A177-3AD203B41FA5}">
                      <a16:colId xmlns:a16="http://schemas.microsoft.com/office/drawing/2014/main" val="4139683523"/>
                    </a:ext>
                  </a:extLst>
                </a:gridCol>
                <a:gridCol w="2102136">
                  <a:extLst>
                    <a:ext uri="{9D8B030D-6E8A-4147-A177-3AD203B41FA5}">
                      <a16:colId xmlns:a16="http://schemas.microsoft.com/office/drawing/2014/main" val="80016551"/>
                    </a:ext>
                  </a:extLst>
                </a:gridCol>
                <a:gridCol w="2233516">
                  <a:extLst>
                    <a:ext uri="{9D8B030D-6E8A-4147-A177-3AD203B41FA5}">
                      <a16:colId xmlns:a16="http://schemas.microsoft.com/office/drawing/2014/main" val="1706571731"/>
                    </a:ext>
                  </a:extLst>
                </a:gridCol>
                <a:gridCol w="2233516">
                  <a:extLst>
                    <a:ext uri="{9D8B030D-6E8A-4147-A177-3AD203B41FA5}">
                      <a16:colId xmlns:a16="http://schemas.microsoft.com/office/drawing/2014/main" val="592149181"/>
                    </a:ext>
                  </a:extLst>
                </a:gridCol>
              </a:tblGrid>
              <a:tr h="372241">
                <a:tc>
                  <a:txBody>
                    <a:bodyPr/>
                    <a:lstStyle/>
                    <a:p>
                      <a:r>
                        <a:rPr lang="en-US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Distribution 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Partnership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Direct/Indirect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10315"/>
                  </a:ext>
                </a:extLst>
              </a:tr>
              <a:tr h="437931">
                <a:tc>
                  <a:txBody>
                    <a:bodyPr/>
                    <a:lstStyle/>
                    <a:p>
                      <a:r>
                        <a:rPr lang="en-US"/>
                        <a:t>Nayya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7616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Blue Ventures Fund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6893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Thatch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Blue Ventures Fund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52575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Chubb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9216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Wagmo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Chubb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889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Thatch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discussion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3267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Nayya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discussion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26213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Laguna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discussion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2731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Finch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Great American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discussion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24588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Cocoon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Guardian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discussion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2627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Spring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Highmark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00838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Stepful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Mercy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05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1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02A2-53C3-3549-D593-3F86C380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SvS</a:t>
            </a:r>
            <a:r>
              <a:rPr lang="en-US"/>
              <a:t> Distribution Deals – PY7 </a:t>
            </a:r>
            <a:r>
              <a:rPr lang="en-US" i="1"/>
              <a:t>IN PROGRESS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09479E-0665-3058-8CC7-6DFCBF41C82E}"/>
              </a:ext>
            </a:extLst>
          </p:cNvPr>
          <p:cNvGraphicFramePr>
            <a:graphicFrameLocks noGrp="1"/>
          </p:cNvGraphicFramePr>
          <p:nvPr/>
        </p:nvGraphicFramePr>
        <p:xfrm>
          <a:off x="508652" y="1181119"/>
          <a:ext cx="11167580" cy="6156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516">
                  <a:extLst>
                    <a:ext uri="{9D8B030D-6E8A-4147-A177-3AD203B41FA5}">
                      <a16:colId xmlns:a16="http://schemas.microsoft.com/office/drawing/2014/main" val="122273994"/>
                    </a:ext>
                  </a:extLst>
                </a:gridCol>
                <a:gridCol w="2364896">
                  <a:extLst>
                    <a:ext uri="{9D8B030D-6E8A-4147-A177-3AD203B41FA5}">
                      <a16:colId xmlns:a16="http://schemas.microsoft.com/office/drawing/2014/main" val="4139683523"/>
                    </a:ext>
                  </a:extLst>
                </a:gridCol>
                <a:gridCol w="2102136">
                  <a:extLst>
                    <a:ext uri="{9D8B030D-6E8A-4147-A177-3AD203B41FA5}">
                      <a16:colId xmlns:a16="http://schemas.microsoft.com/office/drawing/2014/main" val="80016551"/>
                    </a:ext>
                  </a:extLst>
                </a:gridCol>
                <a:gridCol w="2233516">
                  <a:extLst>
                    <a:ext uri="{9D8B030D-6E8A-4147-A177-3AD203B41FA5}">
                      <a16:colId xmlns:a16="http://schemas.microsoft.com/office/drawing/2014/main" val="1706571731"/>
                    </a:ext>
                  </a:extLst>
                </a:gridCol>
                <a:gridCol w="2233516">
                  <a:extLst>
                    <a:ext uri="{9D8B030D-6E8A-4147-A177-3AD203B41FA5}">
                      <a16:colId xmlns:a16="http://schemas.microsoft.com/office/drawing/2014/main" val="592149181"/>
                    </a:ext>
                  </a:extLst>
                </a:gridCol>
              </a:tblGrid>
              <a:tr h="372241">
                <a:tc>
                  <a:txBody>
                    <a:bodyPr/>
                    <a:lstStyle/>
                    <a:p>
                      <a:r>
                        <a:rPr lang="en-US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Distribution 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Partnership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Direct/Indirect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1031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Take2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MetLife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05439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Thatch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MetLife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7726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Cocoon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MetLife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4445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Laguna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MetLife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7730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Multimodal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MetLife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8295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Nayya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MetLife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0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50118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Stepful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Northwell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1178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Ashby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Sequoia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1546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Wagmo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Trinet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14288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Finch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73234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Multimodal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6993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Wagmo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8367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XP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81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02A2-53C3-3549-D593-3F86C380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SvS</a:t>
            </a:r>
            <a:r>
              <a:rPr lang="en-US"/>
              <a:t> Distribution Deals – PY7 </a:t>
            </a:r>
            <a:r>
              <a:rPr lang="en-US" i="1"/>
              <a:t>IN PROGRESS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09479E-0665-3058-8CC7-6DFCBF41C82E}"/>
              </a:ext>
            </a:extLst>
          </p:cNvPr>
          <p:cNvGraphicFramePr>
            <a:graphicFrameLocks noGrp="1"/>
          </p:cNvGraphicFramePr>
          <p:nvPr/>
        </p:nvGraphicFramePr>
        <p:xfrm>
          <a:off x="508652" y="1173130"/>
          <a:ext cx="11167580" cy="6156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516">
                  <a:extLst>
                    <a:ext uri="{9D8B030D-6E8A-4147-A177-3AD203B41FA5}">
                      <a16:colId xmlns:a16="http://schemas.microsoft.com/office/drawing/2014/main" val="122273994"/>
                    </a:ext>
                  </a:extLst>
                </a:gridCol>
                <a:gridCol w="2364896">
                  <a:extLst>
                    <a:ext uri="{9D8B030D-6E8A-4147-A177-3AD203B41FA5}">
                      <a16:colId xmlns:a16="http://schemas.microsoft.com/office/drawing/2014/main" val="4139683523"/>
                    </a:ext>
                  </a:extLst>
                </a:gridCol>
                <a:gridCol w="2102136">
                  <a:extLst>
                    <a:ext uri="{9D8B030D-6E8A-4147-A177-3AD203B41FA5}">
                      <a16:colId xmlns:a16="http://schemas.microsoft.com/office/drawing/2014/main" val="80016551"/>
                    </a:ext>
                  </a:extLst>
                </a:gridCol>
                <a:gridCol w="2233516">
                  <a:extLst>
                    <a:ext uri="{9D8B030D-6E8A-4147-A177-3AD203B41FA5}">
                      <a16:colId xmlns:a16="http://schemas.microsoft.com/office/drawing/2014/main" val="1706571731"/>
                    </a:ext>
                  </a:extLst>
                </a:gridCol>
                <a:gridCol w="2233516">
                  <a:extLst>
                    <a:ext uri="{9D8B030D-6E8A-4147-A177-3AD203B41FA5}">
                      <a16:colId xmlns:a16="http://schemas.microsoft.com/office/drawing/2014/main" val="592149181"/>
                    </a:ext>
                  </a:extLst>
                </a:gridCol>
              </a:tblGrid>
              <a:tr h="372241">
                <a:tc>
                  <a:txBody>
                    <a:bodyPr/>
                    <a:lstStyle/>
                    <a:p>
                      <a:r>
                        <a:rPr lang="en-US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Distribution 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Partnership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Direct/Indirect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1031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Stepful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UPMC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05439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Cigna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26733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9242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73348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80454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6697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19112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269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375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591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7196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17612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55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27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8E55-0C9B-B544-3FD5-E824A490B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919D3-B2D6-6628-536C-E545C264CBF3}"/>
              </a:ext>
            </a:extLst>
          </p:cNvPr>
          <p:cNvSpPr txBox="1"/>
          <p:nvPr/>
        </p:nvSpPr>
        <p:spPr>
          <a:xfrm>
            <a:off x="6448695" y="5070554"/>
            <a:ext cx="5233954" cy="1012476"/>
          </a:xfrm>
          <a:prstGeom prst="roundRect">
            <a:avLst/>
          </a:prstGeom>
          <a:solidFill>
            <a:srgbClr val="E0F0F4">
              <a:alpha val="50196"/>
            </a:srgbClr>
          </a:solidFill>
          <a:ln w="12700"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600" b="1">
                <a:solidFill>
                  <a:schemeClr val="accent5"/>
                </a:solidFill>
                <a:latin typeface="Neue Haas Grotesk Text Pro"/>
              </a:rPr>
              <a:t>    Amplified </a:t>
            </a:r>
            <a:r>
              <a:rPr lang="en-US" sz="1600" b="1" err="1">
                <a:solidFill>
                  <a:schemeClr val="accent5"/>
                </a:solidFill>
                <a:latin typeface="Neue Haas Grotesk Text Pro"/>
              </a:rPr>
              <a:t>SemperSystem</a:t>
            </a:r>
            <a:r>
              <a:rPr lang="en-US" sz="1600" b="1">
                <a:solidFill>
                  <a:schemeClr val="accent5"/>
                </a:solidFill>
                <a:latin typeface="Neue Haas Grotesk Text Pro"/>
              </a:rPr>
              <a:t> &amp; Network </a:t>
            </a:r>
          </a:p>
          <a:p>
            <a:pPr marL="285750" lvl="2" indent="-285750" fontAlgn="base">
              <a:lnSpc>
                <a:spcPct val="90000"/>
              </a:lnSpc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/>
              <a:t>Targeted platform growth.</a:t>
            </a:r>
          </a:p>
          <a:p>
            <a:pPr marL="285750" lvl="2" indent="-285750">
              <a:lnSpc>
                <a:spcPct val="90000"/>
              </a:lnSpc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>
                <a:latin typeface="Aptos"/>
              </a:rPr>
              <a:t>Enhanced Canopy value exchange impacts.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EDC18-6EF5-55A4-5F41-1AAA02B320B0}"/>
              </a:ext>
            </a:extLst>
          </p:cNvPr>
          <p:cNvSpPr txBox="1"/>
          <p:nvPr/>
        </p:nvSpPr>
        <p:spPr>
          <a:xfrm>
            <a:off x="6401929" y="3549316"/>
            <a:ext cx="5233954" cy="1196356"/>
          </a:xfrm>
          <a:prstGeom prst="roundRect">
            <a:avLst/>
          </a:prstGeom>
          <a:solidFill>
            <a:srgbClr val="E0F0F4">
              <a:alpha val="50196"/>
            </a:srgbClr>
          </a:solidFill>
          <a:ln w="12700"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Aft>
                <a:spcPts val="400"/>
              </a:spcAft>
              <a:buSzPct val="80000"/>
              <a:defRPr sz="1600"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  <a:lvl3pPr marL="285750" lvl="2" indent="-285750" fontAlgn="base">
              <a:lnSpc>
                <a:spcPct val="90000"/>
              </a:lnSpc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  <a:defRPr sz="1600">
                <a:latin typeface="Neue Haas Grotesk Text Pro" panose="020B0504020202020204" pitchFamily="34" charset="77"/>
              </a:defRPr>
            </a:lvl3pPr>
          </a:lstStyle>
          <a:p>
            <a:r>
              <a:rPr lang="en-US">
                <a:latin typeface="Neue Haas Grotesk Text Pro"/>
              </a:rPr>
              <a:t>    Interactive &amp; Predictive Database </a:t>
            </a:r>
            <a:endParaRPr lang="en-US"/>
          </a:p>
          <a:p>
            <a:pPr lvl="2"/>
            <a:r>
              <a:rPr lang="en-US">
                <a:latin typeface="Neue Haas Grotesk Text Pro"/>
              </a:rPr>
              <a:t>Interactive predictive work / gap analysis – super charging </a:t>
            </a:r>
            <a:r>
              <a:rPr lang="en-US" err="1">
                <a:latin typeface="Neue Haas Grotesk Text Pro"/>
              </a:rPr>
              <a:t>SemperSystem</a:t>
            </a:r>
            <a:r>
              <a:rPr lang="en-US">
                <a:latin typeface="Neue Haas Grotesk Text Pro"/>
              </a:rPr>
              <a:t> Insights</a:t>
            </a:r>
            <a:endParaRPr lang="en-US"/>
          </a:p>
          <a:p>
            <a:pPr lvl="2"/>
            <a:r>
              <a:rPr lang="en-US">
                <a:latin typeface="Neue Haas Grotesk Text Pro"/>
              </a:rPr>
              <a:t>Predictive modeling to inform warrants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6BA01-501D-BA8E-5408-C0679F9A7963}"/>
              </a:ext>
            </a:extLst>
          </p:cNvPr>
          <p:cNvSpPr txBox="1"/>
          <p:nvPr/>
        </p:nvSpPr>
        <p:spPr>
          <a:xfrm>
            <a:off x="6456178" y="2159826"/>
            <a:ext cx="5209240" cy="951182"/>
          </a:xfrm>
          <a:prstGeom prst="roundRect">
            <a:avLst/>
          </a:prstGeom>
          <a:solidFill>
            <a:srgbClr val="E0F0F4">
              <a:alpha val="50196"/>
            </a:srgbClr>
          </a:solidFill>
          <a:ln w="12700"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Aft>
                <a:spcPts val="400"/>
              </a:spcAft>
              <a:buSzPct val="80000"/>
              <a:defRPr sz="1600" b="1">
                <a:solidFill>
                  <a:schemeClr val="accent5"/>
                </a:solidFill>
                <a:latin typeface="Neue Haas Grotesk Text Pro" panose="020B0504020202020204" pitchFamily="34" charset="77"/>
              </a:defRPr>
            </a:lvl1pPr>
            <a:lvl3pPr marL="285750" lvl="2" indent="-285750" fontAlgn="base">
              <a:lnSpc>
                <a:spcPct val="90000"/>
              </a:lnSpc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  <a:defRPr sz="1600">
                <a:latin typeface="Neue Haas Grotesk Text Pro" panose="020B0504020202020204" pitchFamily="34" charset="77"/>
              </a:defRPr>
            </a:lvl3pPr>
          </a:lstStyle>
          <a:p>
            <a:r>
              <a:rPr lang="en-US">
                <a:latin typeface="Neue Haas Grotesk Text Pro"/>
              </a:rPr>
              <a:t>    CRM Dashboard</a:t>
            </a:r>
            <a:endParaRPr lang="en-US"/>
          </a:p>
          <a:p>
            <a:pPr lvl="2"/>
            <a:r>
              <a:rPr lang="en-US">
                <a:latin typeface="Neue Haas Grotesk Text Pro"/>
              </a:rPr>
              <a:t>Centralized data capture</a:t>
            </a:r>
          </a:p>
          <a:p>
            <a:pPr lvl="2"/>
            <a:r>
              <a:rPr lang="en-US">
                <a:latin typeface="Neue Haas Grotesk Text Pro"/>
              </a:rPr>
              <a:t>Reporting at scale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FA2DB9-87E3-DFDA-775B-FDAF0AF54583}"/>
              </a:ext>
            </a:extLst>
          </p:cNvPr>
          <p:cNvSpPr/>
          <p:nvPr/>
        </p:nvSpPr>
        <p:spPr>
          <a:xfrm>
            <a:off x="6093042" y="4851222"/>
            <a:ext cx="658368" cy="65836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A7BFFB-D40F-FDE2-BDE4-81C7C3595A3F}"/>
              </a:ext>
            </a:extLst>
          </p:cNvPr>
          <p:cNvSpPr/>
          <p:nvPr/>
        </p:nvSpPr>
        <p:spPr>
          <a:xfrm>
            <a:off x="6102280" y="1844930"/>
            <a:ext cx="658368" cy="65836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F2DCDA-4AEF-49B5-80F9-C32B038E7A4D}"/>
              </a:ext>
            </a:extLst>
          </p:cNvPr>
          <p:cNvSpPr/>
          <p:nvPr/>
        </p:nvSpPr>
        <p:spPr>
          <a:xfrm>
            <a:off x="6072745" y="3220132"/>
            <a:ext cx="658368" cy="65836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6012B5-16A5-D734-B290-43807C33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30" y="4964766"/>
            <a:ext cx="416213" cy="431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CAF0B4-7BB4-2BAC-52B9-A88E91D78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72" y="3326164"/>
            <a:ext cx="430713" cy="4463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BFEF9D-4599-0590-E731-FA001FA2A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48" y="1934731"/>
            <a:ext cx="507048" cy="478766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9B950F-7DD2-9545-1E2B-C206D5A3CB21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50B4E-9BBB-BA50-5650-12A8B8DEDF68}"/>
              </a:ext>
            </a:extLst>
          </p:cNvPr>
          <p:cNvSpPr txBox="1"/>
          <p:nvPr/>
        </p:nvSpPr>
        <p:spPr>
          <a:xfrm>
            <a:off x="1808563" y="1729475"/>
            <a:ext cx="285972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latin typeface="Neue Haas Grotesk Text Pro"/>
              </a:rPr>
              <a:t>PY7 Q2 | </a:t>
            </a:r>
            <a:r>
              <a:rPr lang="en-US">
                <a:latin typeface="Neue Haas Grotesk Text Pro"/>
              </a:rPr>
              <a:t>Q4 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06B6E-3653-34D0-226C-A84315F2B58E}"/>
              </a:ext>
            </a:extLst>
          </p:cNvPr>
          <p:cNvSpPr txBox="1"/>
          <p:nvPr/>
        </p:nvSpPr>
        <p:spPr>
          <a:xfrm>
            <a:off x="608452" y="1088979"/>
            <a:ext cx="1104204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b="1" u="sng">
                <a:solidFill>
                  <a:srgbClr val="0C7A6B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>
                <a:latin typeface="Neue Haas Grotesk Text Pro"/>
              </a:rPr>
              <a:t>Goal:</a:t>
            </a:r>
            <a:r>
              <a:rPr lang="en-US" u="none">
                <a:latin typeface="Neue Haas Grotesk Text Pro"/>
              </a:rPr>
              <a:t>  </a:t>
            </a:r>
            <a:r>
              <a:rPr lang="en-US" b="0" u="none">
                <a:latin typeface="Neue Haas Grotesk Text Pro"/>
              </a:rPr>
              <a:t>Amplify Growth 50x</a:t>
            </a:r>
            <a:endParaRPr lang="en-US"/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E623B49D-D1E7-193A-278F-75700D1FAB72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Portfolio Programming – Amplify at Scale</a:t>
            </a:r>
          </a:p>
        </p:txBody>
      </p:sp>
      <p:pic>
        <p:nvPicPr>
          <p:cNvPr id="7" name="Graphic 6" descr="Marker outline">
            <a:extLst>
              <a:ext uri="{FF2B5EF4-FFF2-40B4-BE49-F238E27FC236}">
                <a16:creationId xmlns:a16="http://schemas.microsoft.com/office/drawing/2014/main" id="{2E994CB0-18D8-9703-046B-BEA6D98C4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8735" y="1591300"/>
            <a:ext cx="574814" cy="549965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1EA7E58-8350-6B09-EE25-B1B7A6926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90393"/>
              </p:ext>
            </p:extLst>
          </p:nvPr>
        </p:nvGraphicFramePr>
        <p:xfrm>
          <a:off x="608452" y="2219025"/>
          <a:ext cx="5257685" cy="37300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48877">
                  <a:extLst>
                    <a:ext uri="{9D8B030D-6E8A-4147-A177-3AD203B41FA5}">
                      <a16:colId xmlns:a16="http://schemas.microsoft.com/office/drawing/2014/main" val="3651935353"/>
                    </a:ext>
                  </a:extLst>
                </a:gridCol>
                <a:gridCol w="1266455">
                  <a:extLst>
                    <a:ext uri="{9D8B030D-6E8A-4147-A177-3AD203B41FA5}">
                      <a16:colId xmlns:a16="http://schemas.microsoft.com/office/drawing/2014/main" val="2058782157"/>
                    </a:ext>
                  </a:extLst>
                </a:gridCol>
                <a:gridCol w="1742353">
                  <a:extLst>
                    <a:ext uri="{9D8B030D-6E8A-4147-A177-3AD203B41FA5}">
                      <a16:colId xmlns:a16="http://schemas.microsoft.com/office/drawing/2014/main" val="3014701606"/>
                    </a:ext>
                  </a:extLst>
                </a:gridCol>
              </a:tblGrid>
              <a:tr h="7509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kern="1200" noProof="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Retro-active ARR reporting across Canopy</a:t>
                      </a:r>
                      <a:endParaRPr lang="en-US" sz="1600" b="0" i="0" u="none" strike="noStrike" kern="1200">
                        <a:solidFill>
                          <a:srgbClr val="1D2F32"/>
                        </a:solidFill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In-progress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$78M+ so far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85108"/>
                  </a:ext>
                </a:extLst>
              </a:tr>
              <a:tr h="97276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Change management initiatives </a:t>
                      </a:r>
                      <a:r>
                        <a:rPr lang="en-US" sz="1600" b="0" i="0" u="none" strike="noStrike" kern="1200" noProof="0">
                          <a:solidFill>
                            <a:srgbClr val="1D2F32"/>
                          </a:solidFill>
                          <a:latin typeface="Neue Haas Grotesk Text Pro"/>
                        </a:rPr>
                        <a:t>with </a:t>
                      </a:r>
                      <a:r>
                        <a:rPr lang="en-US" sz="1600" b="0" i="0" u="none" strike="noStrike" kern="1200" noProof="0" err="1">
                          <a:solidFill>
                            <a:srgbClr val="1D2F32"/>
                          </a:solidFill>
                          <a:latin typeface="Neue Haas Grotesk Text Pro"/>
                        </a:rPr>
                        <a:t>portcos</a:t>
                      </a:r>
                      <a:r>
                        <a:rPr lang="en-US" sz="1600" b="0" i="0" u="none" strike="noStrike" kern="1200" noProof="0">
                          <a:solidFill>
                            <a:srgbClr val="1D2F32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en-US" sz="16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to drive outcomes reporting </a:t>
                      </a:r>
                      <a:endParaRPr lang="en-US" sz="1600" b="0" i="0" u="none" strike="noStrike" kern="1200" err="1">
                        <a:solidFill>
                          <a:srgbClr val="1D2F32"/>
                        </a:solidFill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b="0" i="0" u="none" strike="noStrike" kern="1200">
                        <a:solidFill>
                          <a:srgbClr val="1D2F32"/>
                        </a:solidFill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369647"/>
                  </a:ext>
                </a:extLst>
              </a:tr>
              <a:tr h="1194617">
                <a:tc>
                  <a:txBody>
                    <a:bodyPr/>
                    <a:lstStyle/>
                    <a:p>
                      <a:r>
                        <a:rPr lang="en-US" sz="16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Enhanced Portfolio dashboard &amp; assets</a:t>
                      </a:r>
                      <a:endParaRPr lang="en-US" sz="1600" b="0" i="0" u="none" strike="noStrike" kern="1200" err="1">
                        <a:solidFill>
                          <a:srgbClr val="1D2F32"/>
                        </a:solidFill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In 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Targeting:</a:t>
                      </a:r>
                      <a:endParaRPr lang="en-US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5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 outcomes reporting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5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gap analysis capabilities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29004"/>
                  </a:ext>
                </a:extLst>
              </a:tr>
              <a:tr h="605843">
                <a:tc>
                  <a:txBody>
                    <a:bodyPr/>
                    <a:lstStyle/>
                    <a:p>
                      <a:r>
                        <a:rPr lang="en-US" sz="16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"One-entry reporting"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In 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u="none" strike="noStrike" kern="1200">
                          <a:solidFill>
                            <a:srgbClr val="1D2F32"/>
                          </a:solidFill>
                          <a:latin typeface="Neue Haas Grotesk Text Pro"/>
                          <a:ea typeface="+mn-ea"/>
                          <a:cs typeface="+mn-cs"/>
                        </a:rPr>
                        <a:t>Targeting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8595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1BADAB-045A-721E-DD49-806E0D299A78}"/>
              </a:ext>
            </a:extLst>
          </p:cNvPr>
          <p:cNvSpPr txBox="1"/>
          <p:nvPr/>
        </p:nvSpPr>
        <p:spPr>
          <a:xfrm>
            <a:off x="610182" y="6334199"/>
            <a:ext cx="5257380" cy="34732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400"/>
              </a:spcAft>
              <a:buSzPct val="80000"/>
            </a:pPr>
            <a:r>
              <a:rPr lang="en-US" sz="1600" b="1">
                <a:solidFill>
                  <a:srgbClr val="FFFFFF"/>
                </a:solidFill>
                <a:latin typeface="Neue Haas Grotesk Text Pro"/>
              </a:rPr>
              <a:t> </a:t>
            </a:r>
            <a:r>
              <a:rPr lang="en-US" sz="1600">
                <a:solidFill>
                  <a:srgbClr val="FFFFFF"/>
                </a:solidFill>
                <a:latin typeface="Neue Haas Grotesk Text Pro"/>
              </a:rPr>
              <a:t> Iterate &amp; Enhance</a:t>
            </a:r>
            <a:endParaRPr lang="en-US" sz="1600">
              <a:solidFill>
                <a:srgbClr val="FFFFFF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1DFCE-66AE-7E00-57CC-F2362A211506}"/>
              </a:ext>
            </a:extLst>
          </p:cNvPr>
          <p:cNvSpPr txBox="1"/>
          <p:nvPr/>
        </p:nvSpPr>
        <p:spPr>
          <a:xfrm>
            <a:off x="6393112" y="6334199"/>
            <a:ext cx="5257380" cy="347329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 w="12700"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400"/>
              </a:spcAft>
              <a:buSzPct val="80000"/>
            </a:pPr>
            <a:r>
              <a:rPr lang="en-US" sz="1600" b="1">
                <a:solidFill>
                  <a:srgbClr val="FFFFFF"/>
                </a:solidFill>
                <a:latin typeface="Neue Haas Grotesk Text Pro"/>
              </a:rPr>
              <a:t>Scale</a:t>
            </a:r>
            <a:endParaRPr lang="en-US" sz="1600">
              <a:solidFill>
                <a:srgbClr val="FFFFFF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A8F8E47A-81CB-1E1E-D414-C9B7BA682FB6}"/>
              </a:ext>
            </a:extLst>
          </p:cNvPr>
          <p:cNvSpPr/>
          <p:nvPr/>
        </p:nvSpPr>
        <p:spPr>
          <a:xfrm rot="8040000">
            <a:off x="5896601" y="6373031"/>
            <a:ext cx="270541" cy="276448"/>
          </a:xfrm>
          <a:prstGeom prst="halfFram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83FB1-DA82-25D0-B5DB-C0C68AD1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B11408C-7364-6FE5-5BC3-FE668BEF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416075"/>
              </p:ext>
            </p:extLst>
          </p:nvPr>
        </p:nvGraphicFramePr>
        <p:xfrm>
          <a:off x="115186" y="1311348"/>
          <a:ext cx="7463012" cy="5316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1976">
                  <a:extLst>
                    <a:ext uri="{9D8B030D-6E8A-4147-A177-3AD203B41FA5}">
                      <a16:colId xmlns:a16="http://schemas.microsoft.com/office/drawing/2014/main" val="2740254718"/>
                    </a:ext>
                  </a:extLst>
                </a:gridCol>
                <a:gridCol w="6001036">
                  <a:extLst>
                    <a:ext uri="{9D8B030D-6E8A-4147-A177-3AD203B41FA5}">
                      <a16:colId xmlns:a16="http://schemas.microsoft.com/office/drawing/2014/main" val="3474327190"/>
                    </a:ext>
                  </a:extLst>
                </a:gridCol>
              </a:tblGrid>
              <a:tr h="4208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8073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b="1"/>
                        <a:t>Internal </a:t>
                      </a:r>
                      <a:r>
                        <a:rPr lang="en-US" sz="1800" b="0"/>
                        <a:t>reporting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800" b="1"/>
                        <a:t>Internal </a:t>
                      </a:r>
                      <a:r>
                        <a:rPr lang="en-US" sz="1800" b="0"/>
                        <a:t>activation management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en-US" sz="1800" b="0">
                          <a:hlinkClick r:id="rId3"/>
                        </a:rPr>
                        <a:t>Portfolio Dashboard</a:t>
                      </a:r>
                      <a:endParaRPr lang="en-US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996347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Record </a:t>
                      </a:r>
                      <a:r>
                        <a:rPr lang="en-US" sz="1800" b="0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management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95740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External </a:t>
                      </a:r>
                      <a:r>
                        <a:rPr lang="en-US" sz="1800" b="0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management</a:t>
                      </a:r>
                    </a:p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External </a:t>
                      </a:r>
                      <a:r>
                        <a:rPr lang="en-US" sz="1800" b="0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activation management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66390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External </a:t>
                      </a:r>
                      <a:r>
                        <a:rPr lang="en-US" sz="1800" b="0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activation management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>
                          <a:hlinkClick r:id="rId4"/>
                        </a:rPr>
                        <a:t>Portfolio Dashboard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825151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 dirty="0">
                          <a:solidFill>
                            <a:srgbClr val="1D2F32"/>
                          </a:solidFill>
                          <a:latin typeface="Aptos"/>
                        </a:rPr>
                        <a:t>External/Internal </a:t>
                      </a:r>
                      <a:r>
                        <a:rPr lang="en-US" sz="1800" b="0" i="0" u="none" strike="noStrike" noProof="0" dirty="0">
                          <a:solidFill>
                            <a:srgbClr val="1D2F32"/>
                          </a:solidFill>
                          <a:latin typeface="Aptos"/>
                        </a:rPr>
                        <a:t>activation management</a:t>
                      </a:r>
                    </a:p>
                    <a:p>
                      <a:pPr lvl="0" algn="ctr"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7941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12368B-AF21-FE2A-00E8-58174973874B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D9A3125D-2DC9-61FC-5C70-71A7780C6169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State of Portfolio Reporting - </a:t>
            </a:r>
            <a:r>
              <a:rPr lang="en-US" sz="2800" b="1" i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Current</a:t>
            </a:r>
          </a:p>
        </p:txBody>
      </p:sp>
      <p:pic>
        <p:nvPicPr>
          <p:cNvPr id="5" name="Picture 4" descr="A purple and green chart&#10;&#10;AI-generated content may be incorrect.">
            <a:extLst>
              <a:ext uri="{FF2B5EF4-FFF2-40B4-BE49-F238E27FC236}">
                <a16:creationId xmlns:a16="http://schemas.microsoft.com/office/drawing/2014/main" id="{22DC57EB-5E31-27E9-9E44-F33BB47B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14" y="873498"/>
            <a:ext cx="2997827" cy="1867435"/>
          </a:xfrm>
          <a:prstGeom prst="rect">
            <a:avLst/>
          </a:prstGeom>
        </p:spPr>
      </p:pic>
      <p:pic>
        <p:nvPicPr>
          <p:cNvPr id="6" name="Picture 5" descr="File:Microsoft Office Excel (2019–present).svg - Wikipedia">
            <a:extLst>
              <a:ext uri="{FF2B5EF4-FFF2-40B4-BE49-F238E27FC236}">
                <a16:creationId xmlns:a16="http://schemas.microsoft.com/office/drawing/2014/main" id="{3C6A66F6-53AB-C017-C5B6-48EEA499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84" y="1874462"/>
            <a:ext cx="723440" cy="6247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E71F79-4608-584A-690E-19B2E34AEF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951" r="33430" b="-709"/>
          <a:stretch/>
        </p:blipFill>
        <p:spPr>
          <a:xfrm>
            <a:off x="7637721" y="1250168"/>
            <a:ext cx="3535329" cy="1094012"/>
          </a:xfrm>
          <a:prstGeom prst="rect">
            <a:avLst/>
          </a:prstGeom>
        </p:spPr>
      </p:pic>
      <p:pic>
        <p:nvPicPr>
          <p:cNvPr id="21" name="Picture 20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454E0A0-8B4A-8878-BB82-8010B11E6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764" y="2421566"/>
            <a:ext cx="2757008" cy="2059172"/>
          </a:xfrm>
          <a:prstGeom prst="rect">
            <a:avLst/>
          </a:prstGeom>
        </p:spPr>
      </p:pic>
      <p:pic>
        <p:nvPicPr>
          <p:cNvPr id="23" name="Picture 22" descr="HubSpot Logo, symbol, meaning, history, PNG, brand">
            <a:extLst>
              <a:ext uri="{FF2B5EF4-FFF2-40B4-BE49-F238E27FC236}">
                <a16:creationId xmlns:a16="http://schemas.microsoft.com/office/drawing/2014/main" id="{8D04EDA1-F489-D070-C5F4-F519BF2C47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307" y="2870126"/>
            <a:ext cx="1050852" cy="586121"/>
          </a:xfrm>
          <a:prstGeom prst="rect">
            <a:avLst/>
          </a:prstGeom>
        </p:spPr>
      </p:pic>
      <p:pic>
        <p:nvPicPr>
          <p:cNvPr id="24" name="Picture 23" descr="Dock Status">
            <a:extLst>
              <a:ext uri="{FF2B5EF4-FFF2-40B4-BE49-F238E27FC236}">
                <a16:creationId xmlns:a16="http://schemas.microsoft.com/office/drawing/2014/main" id="{B0A27944-5F89-7943-0484-DFBFBD2F70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4" y="3631019"/>
            <a:ext cx="1174897" cy="863009"/>
          </a:xfrm>
          <a:prstGeom prst="rect">
            <a:avLst/>
          </a:prstGeom>
        </p:spPr>
      </p:pic>
      <p:pic>
        <p:nvPicPr>
          <p:cNvPr id="26" name="Picture 25" descr="How to Use Google Spreadsheet as a Backend for Your App | by Pavel Ilin |  Better Programming">
            <a:extLst>
              <a:ext uri="{FF2B5EF4-FFF2-40B4-BE49-F238E27FC236}">
                <a16:creationId xmlns:a16="http://schemas.microsoft.com/office/drawing/2014/main" id="{DD636E11-CF9A-1ADD-121D-CB8D1F711D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749" y="4688960"/>
            <a:ext cx="1077432" cy="988826"/>
          </a:xfrm>
          <a:prstGeom prst="rect">
            <a:avLst/>
          </a:prstGeom>
        </p:spPr>
      </p:pic>
      <p:pic>
        <p:nvPicPr>
          <p:cNvPr id="28" name="Picture 2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CB893C3-D771-09DC-41E4-B664AA3B14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9800" y="4972394"/>
            <a:ext cx="3774559" cy="1557926"/>
          </a:xfrm>
          <a:prstGeom prst="rect">
            <a:avLst/>
          </a:prstGeom>
        </p:spPr>
      </p:pic>
      <p:pic>
        <p:nvPicPr>
          <p:cNvPr id="31" name="Picture 30" descr="A screenshot of a website&#10;&#10;AI-generated content may be incorrect.">
            <a:extLst>
              <a:ext uri="{FF2B5EF4-FFF2-40B4-BE49-F238E27FC236}">
                <a16:creationId xmlns:a16="http://schemas.microsoft.com/office/drawing/2014/main" id="{E70E5005-A1AC-10A0-AA55-0AB289C85A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1268" y="2635260"/>
            <a:ext cx="2268279" cy="1578620"/>
          </a:xfrm>
          <a:prstGeom prst="rect">
            <a:avLst/>
          </a:prstGeom>
        </p:spPr>
      </p:pic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115228-E095-27FF-8E23-CA369BCB09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9848" y="3922014"/>
            <a:ext cx="2817628" cy="1548065"/>
          </a:xfrm>
          <a:prstGeom prst="rect">
            <a:avLst/>
          </a:prstGeom>
        </p:spPr>
      </p:pic>
      <p:pic>
        <p:nvPicPr>
          <p:cNvPr id="33" name="Picture 32" descr="Slack Logo and symbol, meaning, history, PNG">
            <a:extLst>
              <a:ext uri="{FF2B5EF4-FFF2-40B4-BE49-F238E27FC236}">
                <a16:creationId xmlns:a16="http://schemas.microsoft.com/office/drawing/2014/main" id="{334C2E84-7B93-1CA7-10FC-42E4C8E693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284" y="5726058"/>
            <a:ext cx="949868" cy="572574"/>
          </a:xfrm>
          <a:prstGeom prst="rect">
            <a:avLst/>
          </a:prstGeom>
        </p:spPr>
      </p:pic>
      <p:pic>
        <p:nvPicPr>
          <p:cNvPr id="2054" name="Picture 6" descr="Download Microsoft Outlook Logo in SVG Vector or PNG File ...">
            <a:extLst>
              <a:ext uri="{FF2B5EF4-FFF2-40B4-BE49-F238E27FC236}">
                <a16:creationId xmlns:a16="http://schemas.microsoft.com/office/drawing/2014/main" id="{F464D552-5D6A-6437-313C-7EE67A90B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3" y="5950559"/>
            <a:ext cx="1139841" cy="7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C2FACCBF-382F-662C-2550-C25CE27C07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810" y="5308951"/>
            <a:ext cx="2713942" cy="15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4624-0583-C6F1-5CAA-6CC22B32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13DA728-2D23-9B33-B9E2-A8F9A1E03048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78989660-972E-1F60-3465-8EE058532CEF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State of Portfolio Reporting - </a:t>
            </a:r>
            <a:r>
              <a:rPr lang="en-US" sz="2800" b="1" i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Sully Example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5854C8-4FAA-0A58-424C-8E68EE06F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579" y="2073378"/>
            <a:ext cx="3646021" cy="271124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C3CB29-E506-B5A2-505C-1631208BB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00" y="2139537"/>
            <a:ext cx="3310289" cy="2578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36D4F-A789-13BB-46D9-2ED912440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29" y="1019312"/>
            <a:ext cx="9744541" cy="908327"/>
          </a:xfrm>
          <a:prstGeom prst="rect">
            <a:avLst/>
          </a:prstGeom>
        </p:spPr>
      </p:pic>
      <p:pic>
        <p:nvPicPr>
          <p:cNvPr id="11" name="Picture 10" descr="A close-up of a document&#10;&#10;AI-generated content may be incorrect.">
            <a:extLst>
              <a:ext uri="{FF2B5EF4-FFF2-40B4-BE49-F238E27FC236}">
                <a16:creationId xmlns:a16="http://schemas.microsoft.com/office/drawing/2014/main" id="{56DE3557-803B-7515-015E-9DD3B134C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4996519"/>
            <a:ext cx="7772400" cy="17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2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33A08-4BA0-D395-53E6-C8B3220A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4F0C741-1F67-59ED-9FCC-BA5BD75C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003250"/>
              </p:ext>
            </p:extLst>
          </p:nvPr>
        </p:nvGraphicFramePr>
        <p:xfrm>
          <a:off x="115186" y="1311348"/>
          <a:ext cx="7463012" cy="5526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1976">
                  <a:extLst>
                    <a:ext uri="{9D8B030D-6E8A-4147-A177-3AD203B41FA5}">
                      <a16:colId xmlns:a16="http://schemas.microsoft.com/office/drawing/2014/main" val="2740254718"/>
                    </a:ext>
                  </a:extLst>
                </a:gridCol>
                <a:gridCol w="6001036">
                  <a:extLst>
                    <a:ext uri="{9D8B030D-6E8A-4147-A177-3AD203B41FA5}">
                      <a16:colId xmlns:a16="http://schemas.microsoft.com/office/drawing/2014/main" val="3474327190"/>
                    </a:ext>
                  </a:extLst>
                </a:gridCol>
              </a:tblGrid>
              <a:tr h="4208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8073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b="0" i="1" dirty="0">
                          <a:solidFill>
                            <a:schemeClr val="accent2"/>
                          </a:solidFill>
                        </a:rPr>
                        <a:t>Remove from process, integrate with google sheets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996347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Record </a:t>
                      </a:r>
                      <a:r>
                        <a:rPr lang="en-US" sz="1800" b="0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management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95740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External </a:t>
                      </a:r>
                      <a:r>
                        <a:rPr lang="en-US" sz="1800" b="0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management</a:t>
                      </a:r>
                    </a:p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External </a:t>
                      </a:r>
                      <a:r>
                        <a:rPr lang="en-US" sz="1800" b="0" i="0" u="none" strike="noStrike" noProof="0">
                          <a:solidFill>
                            <a:srgbClr val="1D2F32"/>
                          </a:solidFill>
                          <a:latin typeface="Aptos"/>
                        </a:rPr>
                        <a:t>activation management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66390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 dirty="0">
                          <a:solidFill>
                            <a:srgbClr val="1D2F32"/>
                          </a:solidFill>
                          <a:latin typeface="Aptos"/>
                        </a:rPr>
                        <a:t>External </a:t>
                      </a:r>
                      <a:r>
                        <a:rPr lang="en-US" sz="1800" b="0" i="0" u="none" strike="noStrike" noProof="0" dirty="0">
                          <a:solidFill>
                            <a:srgbClr val="1D2F32"/>
                          </a:solidFill>
                          <a:latin typeface="Aptos"/>
                        </a:rPr>
                        <a:t>activation management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Internal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reporting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Internal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activation management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dirty="0">
                          <a:hlinkClick r:id="rId3"/>
                        </a:rPr>
                        <a:t>Portfolio Dashboard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825151"/>
                  </a:ext>
                </a:extLst>
              </a:tr>
              <a:tr h="97911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1D2F32"/>
                        </a:buClr>
                        <a:buFont typeface="Arial,Sans-Serif"/>
                        <a:buChar char="•"/>
                      </a:pPr>
                      <a:r>
                        <a:rPr lang="en-US" sz="1800" b="1" i="0" u="none" strike="noStrike" noProof="0" dirty="0">
                          <a:solidFill>
                            <a:srgbClr val="1D2F32"/>
                          </a:solidFill>
                          <a:latin typeface="Aptos"/>
                        </a:rPr>
                        <a:t>External/Internal </a:t>
                      </a:r>
                      <a:r>
                        <a:rPr lang="en-US" sz="1800" b="0" i="0" u="none" strike="noStrike" noProof="0" dirty="0">
                          <a:solidFill>
                            <a:srgbClr val="1D2F32"/>
                          </a:solidFill>
                          <a:latin typeface="Aptos"/>
                        </a:rPr>
                        <a:t>activation management</a:t>
                      </a:r>
                    </a:p>
                    <a:p>
                      <a:pPr lvl="0" algn="ctr"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7941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8A0D69-688E-1A6A-212A-1611365E7184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0856F4ED-703C-F357-A54B-55883127FF6F}"/>
              </a:ext>
            </a:extLst>
          </p:cNvPr>
          <p:cNvSpPr txBox="1">
            <a:spLocks/>
          </p:cNvSpPr>
          <p:nvPr/>
        </p:nvSpPr>
        <p:spPr bwMode="auto">
          <a:xfrm>
            <a:off x="380766" y="46476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State of Portfolio Reporting – </a:t>
            </a:r>
            <a:r>
              <a:rPr lang="en-US" sz="2800" b="1" i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Short Term</a:t>
            </a:r>
          </a:p>
        </p:txBody>
      </p:sp>
      <p:pic>
        <p:nvPicPr>
          <p:cNvPr id="6" name="Picture 5" descr="File:Microsoft Office Excel (2019–present).svg - Wikipedia">
            <a:extLst>
              <a:ext uri="{FF2B5EF4-FFF2-40B4-BE49-F238E27FC236}">
                <a16:creationId xmlns:a16="http://schemas.microsoft.com/office/drawing/2014/main" id="{A3CCD681-08FD-78E1-C00A-EA5B556A4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4" y="1874462"/>
            <a:ext cx="723440" cy="624731"/>
          </a:xfrm>
          <a:prstGeom prst="rect">
            <a:avLst/>
          </a:prstGeom>
        </p:spPr>
      </p:pic>
      <p:pic>
        <p:nvPicPr>
          <p:cNvPr id="23" name="Picture 22" descr="HubSpot Logo, symbol, meaning, history, PNG, brand">
            <a:extLst>
              <a:ext uri="{FF2B5EF4-FFF2-40B4-BE49-F238E27FC236}">
                <a16:creationId xmlns:a16="http://schemas.microsoft.com/office/drawing/2014/main" id="{E5B8E8CD-DCA5-2561-9743-FB7E1AF34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07" y="2870126"/>
            <a:ext cx="1050852" cy="586121"/>
          </a:xfrm>
          <a:prstGeom prst="rect">
            <a:avLst/>
          </a:prstGeom>
        </p:spPr>
      </p:pic>
      <p:pic>
        <p:nvPicPr>
          <p:cNvPr id="24" name="Picture 23" descr="Dock Status">
            <a:extLst>
              <a:ext uri="{FF2B5EF4-FFF2-40B4-BE49-F238E27FC236}">
                <a16:creationId xmlns:a16="http://schemas.microsoft.com/office/drawing/2014/main" id="{2C83B9AF-89A8-3F62-E108-98D268258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84" y="3631019"/>
            <a:ext cx="1174897" cy="863009"/>
          </a:xfrm>
          <a:prstGeom prst="rect">
            <a:avLst/>
          </a:prstGeom>
        </p:spPr>
      </p:pic>
      <p:pic>
        <p:nvPicPr>
          <p:cNvPr id="26" name="Picture 25" descr="How to Use Google Spreadsheet as a Backend for Your App | by Pavel Ilin |  Better Programming">
            <a:extLst>
              <a:ext uri="{FF2B5EF4-FFF2-40B4-BE49-F238E27FC236}">
                <a16:creationId xmlns:a16="http://schemas.microsoft.com/office/drawing/2014/main" id="{87AB10F6-30C1-B08C-D880-B12D76933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749" y="4688960"/>
            <a:ext cx="1077432" cy="988826"/>
          </a:xfrm>
          <a:prstGeom prst="rect">
            <a:avLst/>
          </a:prstGeom>
        </p:spPr>
      </p:pic>
      <p:pic>
        <p:nvPicPr>
          <p:cNvPr id="33" name="Picture 32" descr="Slack Logo and symbol, meaning, history, PNG">
            <a:extLst>
              <a:ext uri="{FF2B5EF4-FFF2-40B4-BE49-F238E27FC236}">
                <a16:creationId xmlns:a16="http://schemas.microsoft.com/office/drawing/2014/main" id="{91A781AA-0EA5-8DCF-56BA-DA60E861F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84" y="5726058"/>
            <a:ext cx="949868" cy="572574"/>
          </a:xfrm>
          <a:prstGeom prst="rect">
            <a:avLst/>
          </a:prstGeom>
        </p:spPr>
      </p:pic>
      <p:pic>
        <p:nvPicPr>
          <p:cNvPr id="2054" name="Picture 6" descr="Download Microsoft Outlook Logo in SVG Vector or PNG File ...">
            <a:extLst>
              <a:ext uri="{FF2B5EF4-FFF2-40B4-BE49-F238E27FC236}">
                <a16:creationId xmlns:a16="http://schemas.microsoft.com/office/drawing/2014/main" id="{7B687A4C-3267-62B9-7EA3-0FF3A2FB5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3" y="5950559"/>
            <a:ext cx="1139841" cy="7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2DD6B-051D-4F09-6306-20F0EFD7E438}"/>
              </a:ext>
            </a:extLst>
          </p:cNvPr>
          <p:cNvSpPr txBox="1"/>
          <p:nvPr/>
        </p:nvSpPr>
        <p:spPr>
          <a:xfrm>
            <a:off x="7844396" y="1817495"/>
            <a:ext cx="3966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Questions:</a:t>
            </a:r>
            <a:endParaRPr lang="en-US" sz="1800" b="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dirty="0"/>
              <a:t>Can we have ARR data on google sheets?</a:t>
            </a:r>
          </a:p>
        </p:txBody>
      </p:sp>
    </p:spTree>
    <p:extLst>
      <p:ext uri="{BB962C8B-B14F-4D97-AF65-F5344CB8AC3E}">
        <p14:creationId xmlns:p14="http://schemas.microsoft.com/office/powerpoint/2010/main" val="178473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D94C-4BC1-D3B7-F5C5-7D1B8161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1C1E91-6F0B-6ED8-08F6-0FB75FDC948D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43B08D09-77BF-C66D-2F77-38480FF57707}"/>
              </a:ext>
            </a:extLst>
          </p:cNvPr>
          <p:cNvSpPr txBox="1">
            <a:spLocks/>
          </p:cNvSpPr>
          <p:nvPr/>
        </p:nvSpPr>
        <p:spPr bwMode="auto">
          <a:xfrm>
            <a:off x="190659" y="36417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State of Portfolio Reporting – </a:t>
            </a:r>
            <a:r>
              <a:rPr lang="en-US" sz="2800" b="1" i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Future</a:t>
            </a:r>
          </a:p>
        </p:txBody>
      </p:sp>
      <p:pic>
        <p:nvPicPr>
          <p:cNvPr id="6" name="Picture 5" descr="File:Microsoft Office Excel (2019–present).svg - Wikipedia">
            <a:extLst>
              <a:ext uri="{FF2B5EF4-FFF2-40B4-BE49-F238E27FC236}">
                <a16:creationId xmlns:a16="http://schemas.microsoft.com/office/drawing/2014/main" id="{894AC878-1897-23B3-0542-8A39826F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150" y="4643707"/>
            <a:ext cx="723440" cy="624731"/>
          </a:xfrm>
          <a:prstGeom prst="rect">
            <a:avLst/>
          </a:prstGeom>
        </p:spPr>
      </p:pic>
      <p:pic>
        <p:nvPicPr>
          <p:cNvPr id="23" name="Picture 22" descr="HubSpot Logo, symbol, meaning, history, PNG, brand">
            <a:extLst>
              <a:ext uri="{FF2B5EF4-FFF2-40B4-BE49-F238E27FC236}">
                <a16:creationId xmlns:a16="http://schemas.microsoft.com/office/drawing/2014/main" id="{014E0085-E03E-E2CE-3CFA-BCC78CEA7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741" y="3431378"/>
            <a:ext cx="2238291" cy="1248424"/>
          </a:xfrm>
          <a:prstGeom prst="rect">
            <a:avLst/>
          </a:prstGeom>
        </p:spPr>
      </p:pic>
      <p:pic>
        <p:nvPicPr>
          <p:cNvPr id="24" name="Picture 23" descr="Dock Status">
            <a:extLst>
              <a:ext uri="{FF2B5EF4-FFF2-40B4-BE49-F238E27FC236}">
                <a16:creationId xmlns:a16="http://schemas.microsoft.com/office/drawing/2014/main" id="{12F76182-B9F0-C006-4AAE-3D486BC72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431" y="5139316"/>
            <a:ext cx="1174897" cy="863009"/>
          </a:xfrm>
          <a:prstGeom prst="rect">
            <a:avLst/>
          </a:prstGeom>
        </p:spPr>
      </p:pic>
      <p:pic>
        <p:nvPicPr>
          <p:cNvPr id="26" name="Picture 25" descr="How to Use Google Spreadsheet as a Backend for Your App | by Pavel Ilin |  Better Programming">
            <a:extLst>
              <a:ext uri="{FF2B5EF4-FFF2-40B4-BE49-F238E27FC236}">
                <a16:creationId xmlns:a16="http://schemas.microsoft.com/office/drawing/2014/main" id="{EEB9354D-0152-9F68-EECD-475F0873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158" y="3812096"/>
            <a:ext cx="1077432" cy="988826"/>
          </a:xfrm>
          <a:prstGeom prst="rect">
            <a:avLst/>
          </a:prstGeom>
        </p:spPr>
      </p:pic>
      <p:pic>
        <p:nvPicPr>
          <p:cNvPr id="33" name="Picture 32" descr="Slack Logo and symbol, meaning, history, PNG">
            <a:extLst>
              <a:ext uri="{FF2B5EF4-FFF2-40B4-BE49-F238E27FC236}">
                <a16:creationId xmlns:a16="http://schemas.microsoft.com/office/drawing/2014/main" id="{DBAA6C6A-04F5-2EC4-F286-49DB7D7BB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800" y="3237247"/>
            <a:ext cx="949868" cy="572574"/>
          </a:xfrm>
          <a:prstGeom prst="rect">
            <a:avLst/>
          </a:prstGeom>
        </p:spPr>
      </p:pic>
      <p:pic>
        <p:nvPicPr>
          <p:cNvPr id="2054" name="Picture 6" descr="Download Microsoft Outlook Logo in SVG Vector or PNG File ...">
            <a:extLst>
              <a:ext uri="{FF2B5EF4-FFF2-40B4-BE49-F238E27FC236}">
                <a16:creationId xmlns:a16="http://schemas.microsoft.com/office/drawing/2014/main" id="{19477871-4821-CB49-DF7E-1631BBC3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688" y="5346277"/>
            <a:ext cx="1139841" cy="7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B425F70-0121-48C4-0454-DA42BED0D154}"/>
              </a:ext>
            </a:extLst>
          </p:cNvPr>
          <p:cNvGrpSpPr/>
          <p:nvPr/>
        </p:nvGrpSpPr>
        <p:grpSpPr>
          <a:xfrm>
            <a:off x="398721" y="1092111"/>
            <a:ext cx="6400878" cy="4016290"/>
            <a:chOff x="398721" y="1092111"/>
            <a:chExt cx="6400878" cy="4016290"/>
          </a:xfrm>
        </p:grpSpPr>
        <p:pic>
          <p:nvPicPr>
            <p:cNvPr id="21" name="Picture 20" descr="A screenshot of a web page&#10;&#10;AI-generated content may be incorrect.">
              <a:extLst>
                <a:ext uri="{FF2B5EF4-FFF2-40B4-BE49-F238E27FC236}">
                  <a16:creationId xmlns:a16="http://schemas.microsoft.com/office/drawing/2014/main" id="{8ADA4AE6-8CB4-7473-1AFC-68518786E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42591" y="3049229"/>
              <a:ext cx="2757008" cy="2059172"/>
            </a:xfrm>
            <a:prstGeom prst="rect">
              <a:avLst/>
            </a:prstGeom>
          </p:spPr>
        </p:pic>
        <p:pic>
          <p:nvPicPr>
            <p:cNvPr id="31" name="Picture 30" descr="A screenshot of a website&#10;&#10;AI-generated content may be incorrect.">
              <a:extLst>
                <a:ext uri="{FF2B5EF4-FFF2-40B4-BE49-F238E27FC236}">
                  <a16:creationId xmlns:a16="http://schemas.microsoft.com/office/drawing/2014/main" id="{0F76C6BF-745E-21A6-FB50-0940B894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97106" y="2937867"/>
              <a:ext cx="2268279" cy="1578620"/>
            </a:xfrm>
            <a:prstGeom prst="rect">
              <a:avLst/>
            </a:prstGeom>
          </p:spPr>
        </p:pic>
        <p:pic>
          <p:nvPicPr>
            <p:cNvPr id="5" name="Picture 4" descr="A purple and green chart&#10;&#10;AI-generated content may be incorrect.">
              <a:extLst>
                <a:ext uri="{FF2B5EF4-FFF2-40B4-BE49-F238E27FC236}">
                  <a16:creationId xmlns:a16="http://schemas.microsoft.com/office/drawing/2014/main" id="{0F0B814B-1237-5177-364A-7A2D0E31B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697" y="2766728"/>
              <a:ext cx="2997827" cy="1867435"/>
            </a:xfrm>
            <a:prstGeom prst="rect">
              <a:avLst/>
            </a:prstGeom>
          </p:spPr>
        </p:pic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71E45D2-A756-D69C-34FB-8A42BBAA9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-951" r="33430" b="-709"/>
            <a:stretch/>
          </p:blipFill>
          <p:spPr>
            <a:xfrm>
              <a:off x="2568925" y="3396473"/>
              <a:ext cx="3535329" cy="1094012"/>
            </a:xfrm>
            <a:prstGeom prst="rect">
              <a:avLst/>
            </a:prstGeom>
          </p:spPr>
        </p:pic>
        <p:pic>
          <p:nvPicPr>
            <p:cNvPr id="28" name="Picture 27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B81A94A6-9741-BAB2-7443-78158AF5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87915" y="2580628"/>
              <a:ext cx="3774559" cy="1557926"/>
            </a:xfrm>
            <a:prstGeom prst="rect">
              <a:avLst/>
            </a:prstGeom>
          </p:spPr>
        </p:pic>
        <p:pic>
          <p:nvPicPr>
            <p:cNvPr id="32" name="Picture 3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DE03875-1282-17D5-5B03-5F95A9E4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01364" y="1915198"/>
              <a:ext cx="3099732" cy="1703059"/>
            </a:xfrm>
            <a:prstGeom prst="rect">
              <a:avLst/>
            </a:prstGeom>
          </p:spPr>
        </p:pic>
        <p:pic>
          <p:nvPicPr>
            <p:cNvPr id="3" name="Picture 2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EA685849-3B43-1244-963D-83E7E246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21" y="1092111"/>
              <a:ext cx="3819726" cy="2145136"/>
            </a:xfrm>
            <a:prstGeom prst="rect">
              <a:avLst/>
            </a:prstGeom>
          </p:spPr>
        </p:pic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C63CBB-8F16-F996-58D3-D1A8E622E115}"/>
              </a:ext>
            </a:extLst>
          </p:cNvPr>
          <p:cNvCxnSpPr>
            <a:stCxn id="21" idx="3"/>
          </p:cNvCxnSpPr>
          <p:nvPr/>
        </p:nvCxnSpPr>
        <p:spPr>
          <a:xfrm>
            <a:off x="6799599" y="4078815"/>
            <a:ext cx="1541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1B77E-B3C9-A7A4-A023-DCBF5DD87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6DD82C-EBFD-B8E1-20DE-CBFCDB7D9CCD}"/>
              </a:ext>
            </a:extLst>
          </p:cNvPr>
          <p:cNvSpPr/>
          <p:nvPr/>
        </p:nvSpPr>
        <p:spPr>
          <a:xfrm>
            <a:off x="163763" y="992958"/>
            <a:ext cx="8457488" cy="5629515"/>
          </a:xfrm>
          <a:prstGeom prst="rect">
            <a:avLst/>
          </a:prstGeom>
          <a:solidFill>
            <a:srgbClr val="F6F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6A44C-BEDF-61CB-CD5F-AD3AF18AA487}"/>
              </a:ext>
            </a:extLst>
          </p:cNvPr>
          <p:cNvSpPr txBox="1"/>
          <p:nvPr/>
        </p:nvSpPr>
        <p:spPr>
          <a:xfrm>
            <a:off x="-771915" y="10189595"/>
            <a:ext cx="422663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50" indent="-285750" algn="ctr">
              <a:buFont typeface="Arial" panose="020B0604020202020204" pitchFamily="34" charset="0"/>
              <a:buChar char="•"/>
              <a:defRPr sz="1600" b="0">
                <a:latin typeface="Neue Haas Grotesk Text Pro" panose="020B0504020202020204" pitchFamily="34" charset="77"/>
              </a:defRPr>
            </a:lvl1pPr>
          </a:lstStyle>
          <a:p>
            <a:pPr algn="l"/>
            <a:endParaRPr lang="en-US">
              <a:latin typeface="Neue Haas Grotesk Text Pro"/>
            </a:endParaRPr>
          </a:p>
          <a:p>
            <a:pPr algn="l"/>
            <a:r>
              <a:rPr lang="en-US">
                <a:latin typeface="Neue Haas Grotesk Text Pro"/>
              </a:rPr>
              <a:t>Executing retro-active reporting across Canopy </a:t>
            </a:r>
          </a:p>
          <a:p>
            <a:pPr algn="l"/>
            <a:r>
              <a:rPr lang="en-US">
                <a:latin typeface="Neue Haas Grotesk Text Pro"/>
              </a:rPr>
              <a:t>Initiated Change Management initiative with portfolio companies to drive consistent ARR &amp; outcomes reporting</a:t>
            </a:r>
          </a:p>
          <a:p>
            <a:pPr algn="l"/>
            <a:r>
              <a:rPr lang="en-US">
                <a:latin typeface="Neue Haas Grotesk Text Pro"/>
              </a:rPr>
              <a:t>Enhanced Portfolio Dashboard targeting additional outcomes reporting (indirect ARR, Pipeline growth, etc.), gap analysis capabilities to identify additional </a:t>
            </a:r>
            <a:r>
              <a:rPr lang="en-US" err="1">
                <a:latin typeface="Neue Haas Grotesk Text Pro"/>
              </a:rPr>
              <a:t>SvS</a:t>
            </a:r>
            <a:r>
              <a:rPr lang="en-US">
                <a:latin typeface="Neue Haas Grotesk Text Pro"/>
              </a:rPr>
              <a:t> activations needed to fulfill Success Plans.</a:t>
            </a:r>
          </a:p>
          <a:p>
            <a:pPr lvl="1" algn="l"/>
            <a:r>
              <a:rPr lang="en-US" sz="1600">
                <a:latin typeface="Neue Haas Grotesk Text Pro"/>
              </a:rPr>
              <a:t>Additional enhancements for Scale in progress now -- Dashboard as source of truth - "one-click reporting &amp; collaboration"</a:t>
            </a:r>
          </a:p>
          <a:p>
            <a:pPr algn="l"/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06D3827D-2CD1-519A-9421-8B16ADA9B58A}"/>
              </a:ext>
            </a:extLst>
          </p:cNvPr>
          <p:cNvSpPr txBox="1">
            <a:spLocks/>
          </p:cNvSpPr>
          <p:nvPr/>
        </p:nvSpPr>
        <p:spPr bwMode="auto">
          <a:xfrm>
            <a:off x="190659" y="364173"/>
            <a:ext cx="10973593" cy="6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9" tIns="40819" rIns="81639" bIns="408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543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67" b="0" i="0" kern="1200" spc="20" baseline="0">
                <a:solidFill>
                  <a:schemeClr val="accent6"/>
                </a:solidFill>
                <a:latin typeface="Neue Haas Grotesk Text Pro" panose="020B0504020202020204" pitchFamily="34" charset="77"/>
                <a:ea typeface="MS PGothic" pitchFamily="34" charset="-128"/>
                <a:cs typeface="Browallia New" panose="020B0604020202020204" pitchFamily="34" charset="0"/>
              </a:defRPr>
            </a:lvl1pPr>
            <a:lvl2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2pPr>
            <a:lvl3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3pPr>
            <a:lvl4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4pPr>
            <a:lvl5pPr algn="l" defTabSz="543705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533">
                <a:solidFill>
                  <a:srgbClr val="286664"/>
                </a:solidFill>
                <a:latin typeface="Cambria" charset="0"/>
                <a:ea typeface="MS PGothic" pitchFamily="34" charset="-128"/>
                <a:cs typeface="Cambria" charset="0"/>
              </a:defRPr>
            </a:lvl5pPr>
            <a:lvl6pPr marL="380990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76198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142971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523962" algn="l" defTabSz="543705" rtl="0" eaLnBrk="1" fontAlgn="base" hangingPunct="1">
              <a:spcBef>
                <a:spcPct val="0"/>
              </a:spcBef>
              <a:spcAft>
                <a:spcPct val="0"/>
              </a:spcAft>
              <a:defRPr sz="5067">
                <a:solidFill>
                  <a:srgbClr val="1C4846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543692"/>
            <a:r>
              <a:rPr lang="en-US" sz="2800" b="1" dirty="0" err="1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SemperSystem</a:t>
            </a:r>
            <a:r>
              <a:rPr lang="en-US" sz="2800" b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 : State of Portfolio Reporting – </a:t>
            </a:r>
            <a:r>
              <a:rPr lang="en-US" sz="2800" b="1" i="1" dirty="0">
                <a:solidFill>
                  <a:srgbClr val="000000"/>
                </a:solidFill>
                <a:latin typeface="Neue Haas Grotesk Text Pro"/>
                <a:ea typeface="MS PGothic"/>
                <a:cs typeface="Browallia New"/>
              </a:rPr>
              <a:t>Future</a:t>
            </a:r>
          </a:p>
        </p:txBody>
      </p:sp>
      <p:pic>
        <p:nvPicPr>
          <p:cNvPr id="23" name="Picture 22" descr="HubSpot Logo, symbol, meaning, history, PNG, brand">
            <a:extLst>
              <a:ext uri="{FF2B5EF4-FFF2-40B4-BE49-F238E27FC236}">
                <a16:creationId xmlns:a16="http://schemas.microsoft.com/office/drawing/2014/main" id="{3C0186B7-05F1-0191-2A09-8885FD1C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516" y="8067"/>
            <a:ext cx="1972825" cy="110035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7049C2-1A67-35A7-8BE6-56BB548DB06E}"/>
              </a:ext>
            </a:extLst>
          </p:cNvPr>
          <p:cNvSpPr/>
          <p:nvPr/>
        </p:nvSpPr>
        <p:spPr>
          <a:xfrm>
            <a:off x="194040" y="4986400"/>
            <a:ext cx="8152093" cy="1638157"/>
          </a:xfrm>
          <a:prstGeom prst="roundRect">
            <a:avLst/>
          </a:prstGeom>
          <a:solidFill>
            <a:srgbClr val="F6F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Next Steps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 err="1">
                <a:solidFill>
                  <a:schemeClr val="tx1"/>
                </a:solidFill>
              </a:rPr>
              <a:t>Sully.ai</a:t>
            </a:r>
            <a:r>
              <a:rPr lang="en-US" sz="800" dirty="0">
                <a:solidFill>
                  <a:schemeClr val="tx1"/>
                </a:solidFill>
              </a:rPr>
              <a:t>  to provide top 25 digital health companies </a:t>
            </a:r>
            <a:r>
              <a:rPr lang="en-US" sz="800" i="1" dirty="0">
                <a:solidFill>
                  <a:schemeClr val="tx1"/>
                </a:solidFill>
              </a:rPr>
              <a:t>assigned to </a:t>
            </a:r>
            <a:r>
              <a:rPr lang="en-US" sz="800" i="1" dirty="0" err="1">
                <a:solidFill>
                  <a:schemeClr val="tx1"/>
                </a:solidFill>
              </a:rPr>
              <a:t>Besar</a:t>
            </a:r>
            <a:endParaRPr lang="en-US" sz="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</a:rPr>
              <a:t>SV to review top targets / pull in Sequoia and healthcare advisors to assist with introductions </a:t>
            </a:r>
            <a:r>
              <a:rPr lang="en-US" sz="800" i="1" dirty="0">
                <a:solidFill>
                  <a:schemeClr val="tx1"/>
                </a:solidFill>
              </a:rPr>
              <a:t> assigned to Dalton</a:t>
            </a:r>
            <a:endParaRPr lang="en-US" sz="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</a:rPr>
              <a:t>Sully to provide introduction language to the following </a:t>
            </a:r>
            <a:r>
              <a:rPr lang="en-US" sz="800" i="1" dirty="0">
                <a:solidFill>
                  <a:schemeClr val="tx1"/>
                </a:solidFill>
              </a:rPr>
              <a:t>assigned to Omar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901B1E05-FD65-1C58-FD59-9CA5263E7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5" y="992958"/>
            <a:ext cx="3718791" cy="38723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B93DA-3B4D-B69D-D1C1-C5A306213F3B}"/>
              </a:ext>
            </a:extLst>
          </p:cNvPr>
          <p:cNvCxnSpPr/>
          <p:nvPr/>
        </p:nvCxnSpPr>
        <p:spPr>
          <a:xfrm>
            <a:off x="399291" y="5306291"/>
            <a:ext cx="1496291" cy="0"/>
          </a:xfrm>
          <a:prstGeom prst="line">
            <a:avLst/>
          </a:prstGeom>
          <a:ln>
            <a:solidFill>
              <a:srgbClr val="3346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D09C1A-247D-0BD4-EBFF-DFD798A53145}"/>
              </a:ext>
            </a:extLst>
          </p:cNvPr>
          <p:cNvSpPr/>
          <p:nvPr/>
        </p:nvSpPr>
        <p:spPr>
          <a:xfrm>
            <a:off x="4324246" y="1108425"/>
            <a:ext cx="1972825" cy="1609672"/>
          </a:xfrm>
          <a:prstGeom prst="roundRect">
            <a:avLst/>
          </a:prstGeom>
          <a:solidFill>
            <a:srgbClr val="F6F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ARR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$4,662,038.00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4F9DB8-5EAE-263D-66BD-11612912D085}"/>
              </a:ext>
            </a:extLst>
          </p:cNvPr>
          <p:cNvCxnSpPr/>
          <p:nvPr/>
        </p:nvCxnSpPr>
        <p:spPr>
          <a:xfrm>
            <a:off x="4324246" y="1454727"/>
            <a:ext cx="1496291" cy="0"/>
          </a:xfrm>
          <a:prstGeom prst="line">
            <a:avLst/>
          </a:prstGeom>
          <a:ln>
            <a:solidFill>
              <a:srgbClr val="3346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40084E-FE25-4C56-6DC7-A5A478FA993F}"/>
              </a:ext>
            </a:extLst>
          </p:cNvPr>
          <p:cNvSpPr/>
          <p:nvPr/>
        </p:nvSpPr>
        <p:spPr>
          <a:xfrm>
            <a:off x="6482839" y="1108425"/>
            <a:ext cx="1972825" cy="1609672"/>
          </a:xfrm>
          <a:prstGeom prst="roundRect">
            <a:avLst/>
          </a:prstGeom>
          <a:solidFill>
            <a:srgbClr val="F6F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Activation Points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35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B2805BC-3D62-C583-A0CC-BB5775E07071}"/>
              </a:ext>
            </a:extLst>
          </p:cNvPr>
          <p:cNvCxnSpPr/>
          <p:nvPr/>
        </p:nvCxnSpPr>
        <p:spPr>
          <a:xfrm>
            <a:off x="6595577" y="1454727"/>
            <a:ext cx="1496291" cy="0"/>
          </a:xfrm>
          <a:prstGeom prst="line">
            <a:avLst/>
          </a:prstGeom>
          <a:ln>
            <a:solidFill>
              <a:srgbClr val="3346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3CC35DD-B90B-B164-8D2D-5FB412E772D1}"/>
              </a:ext>
            </a:extLst>
          </p:cNvPr>
          <p:cNvSpPr/>
          <p:nvPr/>
        </p:nvSpPr>
        <p:spPr>
          <a:xfrm>
            <a:off x="4324246" y="3031316"/>
            <a:ext cx="1972825" cy="1609672"/>
          </a:xfrm>
          <a:prstGeom prst="roundRect">
            <a:avLst/>
          </a:prstGeom>
          <a:solidFill>
            <a:srgbClr val="F6F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Partnerships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C9DD3B-B9D6-869E-F9D4-E44FBC845B42}"/>
              </a:ext>
            </a:extLst>
          </p:cNvPr>
          <p:cNvCxnSpPr/>
          <p:nvPr/>
        </p:nvCxnSpPr>
        <p:spPr>
          <a:xfrm>
            <a:off x="4324245" y="3442854"/>
            <a:ext cx="1496291" cy="0"/>
          </a:xfrm>
          <a:prstGeom prst="line">
            <a:avLst/>
          </a:prstGeom>
          <a:ln>
            <a:solidFill>
              <a:srgbClr val="3346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650F472-475E-7CC8-DB60-137CD5A43E79}"/>
              </a:ext>
            </a:extLst>
          </p:cNvPr>
          <p:cNvSpPr/>
          <p:nvPr/>
        </p:nvSpPr>
        <p:spPr>
          <a:xfrm>
            <a:off x="6647773" y="3001379"/>
            <a:ext cx="1972825" cy="1609672"/>
          </a:xfrm>
          <a:prstGeom prst="roundRect">
            <a:avLst/>
          </a:prstGeom>
          <a:solidFill>
            <a:srgbClr val="F6F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Partnership Opportunities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209115-3115-271C-F6D0-C03506882247}"/>
              </a:ext>
            </a:extLst>
          </p:cNvPr>
          <p:cNvCxnSpPr/>
          <p:nvPr/>
        </p:nvCxnSpPr>
        <p:spPr>
          <a:xfrm>
            <a:off x="6733230" y="3420039"/>
            <a:ext cx="1496291" cy="0"/>
          </a:xfrm>
          <a:prstGeom prst="line">
            <a:avLst/>
          </a:prstGeom>
          <a:ln>
            <a:solidFill>
              <a:srgbClr val="3346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02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514B6-2D23-6780-3120-A97B3AA72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5BC4-12CD-6A94-7FFC-B70B85170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Portfolio </a:t>
            </a:r>
            <a:r>
              <a:rPr lang="en-US" sz="5400" dirty="0" err="1"/>
              <a:t>SemperSystem</a:t>
            </a:r>
            <a:r>
              <a:rPr lang="en-US" sz="5400" dirty="0"/>
              <a:t> ARR Reporting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37414-1788-CE34-6F26-C0A517D86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22773"/>
      </p:ext>
    </p:extLst>
  </p:cSld>
  <p:clrMapOvr>
    <a:masterClrMapping/>
  </p:clrMapOvr>
</p:sld>
</file>

<file path=ppt/theme/theme1.xml><?xml version="1.0" encoding="utf-8"?>
<a:theme xmlns:a="http://schemas.openxmlformats.org/drawingml/2006/main" name="SemperVirens Theme">
  <a:themeElements>
    <a:clrScheme name="SemperVirens 2024">
      <a:dk1>
        <a:srgbClr val="1D2F32"/>
      </a:dk1>
      <a:lt1>
        <a:srgbClr val="FFFFFF"/>
      </a:lt1>
      <a:dk2>
        <a:srgbClr val="231D41"/>
      </a:dk2>
      <a:lt2>
        <a:srgbClr val="F1F0EA"/>
      </a:lt2>
      <a:accent1>
        <a:srgbClr val="81C583"/>
      </a:accent1>
      <a:accent2>
        <a:srgbClr val="EE4337"/>
      </a:accent2>
      <a:accent3>
        <a:srgbClr val="5AC6D8"/>
      </a:accent3>
      <a:accent4>
        <a:srgbClr val="20A752"/>
      </a:accent4>
      <a:accent5>
        <a:srgbClr val="0C7A6B"/>
      </a:accent5>
      <a:accent6>
        <a:srgbClr val="F7971C"/>
      </a:accent6>
      <a:hlink>
        <a:srgbClr val="5EBDCC"/>
      </a:hlink>
      <a:folHlink>
        <a:srgbClr val="30C3D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marL="213352" marR="0" indent="-213352" algn="l" defTabSz="543705" rtl="0" eaLnBrk="1" fontAlgn="base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Tx/>
          <a:buSzPct val="80000"/>
          <a:buFont typeface="Wingdings" pitchFamily="2" charset="2"/>
          <a:buChar char="ü"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1C4846"/>
            </a:solidFill>
            <a:effectLst/>
            <a:uLnTx/>
            <a:uFillTx/>
            <a:latin typeface="Aptos Light" panose="020B0004020202020204" pitchFamily="34" charset="0"/>
            <a:ea typeface="MS PGothic" pitchFamily="34" charset="-128"/>
            <a:cs typeface="Calibri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5A4015EF-E751-3146-8A4D-7ED1A0EC65C7}" vid="{024FE2F9-B8B7-A04F-8CF1-7AEDBB461EB1}"/>
    </a:ext>
  </a:extLst>
</a:theme>
</file>

<file path=ppt/theme/theme2.xml><?xml version="1.0" encoding="utf-8"?>
<a:theme xmlns:a="http://schemas.openxmlformats.org/drawingml/2006/main" name="1_SemperVirens Theme">
  <a:themeElements>
    <a:clrScheme name="SemperVirens 2024">
      <a:dk1>
        <a:srgbClr val="1D2F32"/>
      </a:dk1>
      <a:lt1>
        <a:srgbClr val="FFFFFF"/>
      </a:lt1>
      <a:dk2>
        <a:srgbClr val="231D41"/>
      </a:dk2>
      <a:lt2>
        <a:srgbClr val="F1F0EA"/>
      </a:lt2>
      <a:accent1>
        <a:srgbClr val="81C583"/>
      </a:accent1>
      <a:accent2>
        <a:srgbClr val="EE4337"/>
      </a:accent2>
      <a:accent3>
        <a:srgbClr val="5AC6D8"/>
      </a:accent3>
      <a:accent4>
        <a:srgbClr val="20A752"/>
      </a:accent4>
      <a:accent5>
        <a:srgbClr val="0C7A6B"/>
      </a:accent5>
      <a:accent6>
        <a:srgbClr val="F7971C"/>
      </a:accent6>
      <a:hlink>
        <a:srgbClr val="5EBDCC"/>
      </a:hlink>
      <a:folHlink>
        <a:srgbClr val="30C3D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marL="213352" marR="0" indent="-213352" algn="l" defTabSz="543705" rtl="0" eaLnBrk="1" fontAlgn="base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Tx/>
          <a:buSzPct val="80000"/>
          <a:buFont typeface="Wingdings" pitchFamily="2" charset="2"/>
          <a:buChar char="ü"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1C4846"/>
            </a:solidFill>
            <a:effectLst/>
            <a:uLnTx/>
            <a:uFillTx/>
            <a:latin typeface="Aptos Light" panose="020B0004020202020204" pitchFamily="34" charset="0"/>
            <a:ea typeface="MS PGothic" pitchFamily="34" charset="-128"/>
            <a:cs typeface="Calibri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5A4015EF-E751-3146-8A4D-7ED1A0EC65C7}" vid="{024FE2F9-B8B7-A04F-8CF1-7AEDBB461EB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F1C2E615ACEF4BB292E61AB2605F04" ma:contentTypeVersion="16" ma:contentTypeDescription="Create a new document." ma:contentTypeScope="" ma:versionID="97e70171b94653120e04a70c7af1fee8">
  <xsd:schema xmlns:xsd="http://www.w3.org/2001/XMLSchema" xmlns:xs="http://www.w3.org/2001/XMLSchema" xmlns:p="http://schemas.microsoft.com/office/2006/metadata/properties" xmlns:ns2="7f50e7df-5d91-4eac-ae56-c17bdc0fdf29" xmlns:ns3="03234d81-a713-4ef7-a061-049f861ba5b2" targetNamespace="http://schemas.microsoft.com/office/2006/metadata/properties" ma:root="true" ma:fieldsID="85849bd326e5c812a7b3e7124faca5b8" ns2:_="" ns3:_="">
    <xsd:import namespace="7f50e7df-5d91-4eac-ae56-c17bdc0fdf29"/>
    <xsd:import namespace="03234d81-a713-4ef7-a061-049f861ba5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ink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0e7df-5d91-4eac-ae56-c17bdc0fdf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ec9451e-5637-44ac-aa50-c716f48178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ink" ma:index="22" nillable="true" ma:displayName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234d81-a713-4ef7-a061-049f861ba5b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756d9e5-c5b7-46de-b79e-b6ec3c130b20}" ma:internalName="TaxCatchAll" ma:showField="CatchAllData" ma:web="03234d81-a713-4ef7-a061-049f861ba5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234d81-a713-4ef7-a061-049f861ba5b2" xsi:nil="true"/>
    <Link xmlns="7f50e7df-5d91-4eac-ae56-c17bdc0fdf29">
      <Url xsi:nil="true"/>
      <Description xsi:nil="true"/>
    </Link>
    <lcf76f155ced4ddcb4097134ff3c332f xmlns="7f50e7df-5d91-4eac-ae56-c17bdc0fdf2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D80D29-D5D0-4430-BB30-9261146A7FD6}">
  <ds:schemaRefs>
    <ds:schemaRef ds:uri="03234d81-a713-4ef7-a061-049f861ba5b2"/>
    <ds:schemaRef ds:uri="7f50e7df-5d91-4eac-ae56-c17bdc0fdf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BC2D970-EFD6-49A5-B848-F9508FB8C8EB}">
  <ds:schemaRefs>
    <ds:schemaRef ds:uri="7f50e7df-5d91-4eac-ae56-c17bdc0fdf29"/>
    <ds:schemaRef ds:uri="http://schemas.microsoft.com/office/2006/metadata/properties"/>
    <ds:schemaRef ds:uri="03234d81-a713-4ef7-a061-049f861ba5b2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02B94FC-9133-4115-A934-69F62EA00D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2221</TotalTime>
  <Words>4555</Words>
  <Application>Microsoft Office PowerPoint</Application>
  <PresentationFormat>Widescreen</PresentationFormat>
  <Paragraphs>1596</Paragraphs>
  <Slides>27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SemperVirens Theme</vt:lpstr>
      <vt:lpstr>1_SemperVirens Theme</vt:lpstr>
      <vt:lpstr>Portfolio SemperSystem Evolution</vt:lpstr>
      <vt:lpstr>SemperSystem : Portfolio Programming –  Build &amp; Launch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SemperSystem ARR Reporting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SemperSystem Success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Discuss</vt:lpstr>
      <vt:lpstr>SvS Distribution Deals – PY7 CLOSED</vt:lpstr>
      <vt:lpstr>SvS Distribution Deals – PY7 IN PROGRESS</vt:lpstr>
      <vt:lpstr>SvS Distribution Deals – PY7 IN PROGRESS</vt:lpstr>
      <vt:lpstr>SvS Distribution Deals – PY7 IN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Dalton Dahms-Shermer</cp:lastModifiedBy>
  <cp:revision>37</cp:revision>
  <dcterms:created xsi:type="dcterms:W3CDTF">2024-12-10T17:45:37Z</dcterms:created>
  <dcterms:modified xsi:type="dcterms:W3CDTF">2025-04-28T20:51:29Z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0x010100E2F1C2E615ACEF4BB292E61AB2605F04</vt:lpwstr>
  </property>
  <property fmtid="{D5CDD505-2E9C-101B-9397-08002B2CF9AE}" pid="3" name="MediaServiceImageTags">
    <vt:lpwstr/>
  </property>
</Properties>
</file>